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307" r:id="rId2"/>
    <p:sldId id="382" r:id="rId3"/>
    <p:sldId id="388" r:id="rId4"/>
    <p:sldId id="387" r:id="rId5"/>
    <p:sldId id="389" r:id="rId6"/>
    <p:sldId id="359" r:id="rId7"/>
    <p:sldId id="391" r:id="rId8"/>
    <p:sldId id="390" r:id="rId9"/>
    <p:sldId id="403" r:id="rId10"/>
    <p:sldId id="405" r:id="rId11"/>
    <p:sldId id="404" r:id="rId12"/>
    <p:sldId id="406" r:id="rId13"/>
    <p:sldId id="444" r:id="rId14"/>
    <p:sldId id="445" r:id="rId15"/>
    <p:sldId id="446" r:id="rId16"/>
    <p:sldId id="411" r:id="rId17"/>
    <p:sldId id="418" r:id="rId18"/>
    <p:sldId id="414" r:id="rId19"/>
    <p:sldId id="417" r:id="rId20"/>
    <p:sldId id="397" r:id="rId21"/>
    <p:sldId id="354" r:id="rId22"/>
    <p:sldId id="431" r:id="rId23"/>
    <p:sldId id="419" r:id="rId24"/>
    <p:sldId id="422" r:id="rId25"/>
    <p:sldId id="399" r:id="rId26"/>
    <p:sldId id="400" r:id="rId27"/>
    <p:sldId id="441" r:id="rId28"/>
    <p:sldId id="442" r:id="rId29"/>
    <p:sldId id="401" r:id="rId30"/>
    <p:sldId id="402" r:id="rId31"/>
    <p:sldId id="395" r:id="rId32"/>
    <p:sldId id="350" r:id="rId33"/>
    <p:sldId id="386" r:id="rId34"/>
    <p:sldId id="439" r:id="rId35"/>
    <p:sldId id="435" r:id="rId36"/>
    <p:sldId id="412" r:id="rId37"/>
    <p:sldId id="436" r:id="rId38"/>
    <p:sldId id="415" r:id="rId39"/>
    <p:sldId id="437" r:id="rId40"/>
    <p:sldId id="416" r:id="rId41"/>
    <p:sldId id="426" r:id="rId42"/>
    <p:sldId id="352" r:id="rId43"/>
    <p:sldId id="343" r:id="rId44"/>
    <p:sldId id="378" r:id="rId45"/>
    <p:sldId id="377" r:id="rId46"/>
    <p:sldId id="340" r:id="rId47"/>
    <p:sldId id="376" r:id="rId48"/>
    <p:sldId id="396" r:id="rId49"/>
    <p:sldId id="328" r:id="rId50"/>
    <p:sldId id="385" r:id="rId51"/>
    <p:sldId id="365" r:id="rId52"/>
    <p:sldId id="368" r:id="rId53"/>
    <p:sldId id="423" r:id="rId54"/>
    <p:sldId id="424" r:id="rId55"/>
    <p:sldId id="425" r:id="rId56"/>
    <p:sldId id="313" r:id="rId57"/>
    <p:sldId id="384" r:id="rId58"/>
    <p:sldId id="383" r:id="rId5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40" autoAdjust="0"/>
    <p:restoredTop sz="93333" autoAdjust="0"/>
  </p:normalViewPr>
  <p:slideViewPr>
    <p:cSldViewPr snapToGrid="0">
      <p:cViewPr varScale="1">
        <p:scale>
          <a:sx n="112" d="100"/>
          <a:sy n="112" d="100"/>
        </p:scale>
        <p:origin x="20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9</a:t>
            </a:fld>
            <a:endParaRPr kumimoji="1" lang="ja-JP" altLang="en-US"/>
          </a:p>
        </p:txBody>
      </p:sp>
    </p:spTree>
    <p:extLst>
      <p:ext uri="{BB962C8B-B14F-4D97-AF65-F5344CB8AC3E}">
        <p14:creationId xmlns:p14="http://schemas.microsoft.com/office/powerpoint/2010/main" val="396005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10</a:t>
            </a:fld>
            <a:endParaRPr kumimoji="1" lang="ja-JP" altLang="en-US"/>
          </a:p>
        </p:txBody>
      </p:sp>
    </p:spTree>
    <p:extLst>
      <p:ext uri="{BB962C8B-B14F-4D97-AF65-F5344CB8AC3E}">
        <p14:creationId xmlns:p14="http://schemas.microsoft.com/office/powerpoint/2010/main" val="1104463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6.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3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png"/><Relationship Id="rId3" Type="http://schemas.openxmlformats.org/officeDocument/2006/relationships/image" Target="../media/image530.png"/><Relationship Id="rId7" Type="http://schemas.openxmlformats.org/officeDocument/2006/relationships/image" Target="../media/image570.png"/><Relationship Id="rId12" Type="http://schemas.openxmlformats.org/officeDocument/2006/relationships/image" Target="../media/image62.png"/><Relationship Id="rId2" Type="http://schemas.openxmlformats.org/officeDocument/2006/relationships/image" Target="../media/image480.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png"/><Relationship Id="rId5" Type="http://schemas.openxmlformats.org/officeDocument/2006/relationships/image" Target="../media/image550.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0.png"/><Relationship Id="rId9" Type="http://schemas.openxmlformats.org/officeDocument/2006/relationships/image" Target="../media/image590.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2.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a:t>地産地消型ネットワークシミュレータを用いた広域センサによる追跡サービスのプライバシ保護能力定量評価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3</a:t>
            </a:r>
            <a:r>
              <a:rPr kumimoji="1" lang="ja-JP" altLang="en-US" dirty="0" smtClean="0"/>
              <a:t>月</a:t>
            </a:r>
            <a:r>
              <a:rPr kumimoji="1" lang="en-US" altLang="ja-JP" dirty="0" smtClean="0"/>
              <a:t>14</a:t>
            </a:r>
            <a:r>
              <a:rPr kumimoji="1" lang="ja-JP" altLang="en-US" dirty="0" smtClean="0"/>
              <a:t>日</a:t>
            </a:r>
            <a:endParaRPr kumimoji="1" lang="en-US" altLang="ja-JP" dirty="0" smtClean="0"/>
          </a:p>
          <a:p>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
        <p:nvSpPr>
          <p:cNvPr id="4" name="円/楕円 3"/>
          <p:cNvSpPr/>
          <p:nvPr/>
        </p:nvSpPr>
        <p:spPr>
          <a:xfrm>
            <a:off x="3030781" y="5252012"/>
            <a:ext cx="3918020"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588331" y="4890261"/>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Tree>
    <p:extLst>
      <p:ext uri="{BB962C8B-B14F-4D97-AF65-F5344CB8AC3E}">
        <p14:creationId xmlns:p14="http://schemas.microsoft.com/office/powerpoint/2010/main" val="3959268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grpSp>
      </p:grpSp>
      <p:sp>
        <p:nvSpPr>
          <p:cNvPr id="32" name="テキスト ボックス 31"/>
          <p:cNvSpPr txBox="1"/>
          <p:nvPr/>
        </p:nvSpPr>
        <p:spPr>
          <a:xfrm>
            <a:off x="110772" y="869276"/>
            <a:ext cx="3251808" cy="1384995"/>
          </a:xfrm>
          <a:prstGeom prst="rect">
            <a:avLst/>
          </a:prstGeom>
          <a:noFill/>
        </p:spPr>
        <p:txBody>
          <a:bodyPr wrap="square" rtlCol="0">
            <a:spAutoFit/>
          </a:bodyPr>
          <a:lstStyle/>
          <a:p>
            <a:pPr algn="ctr"/>
            <a:r>
              <a:rPr kumimoji="1" lang="ja-JP" altLang="en-US" sz="2400" dirty="0" smtClean="0"/>
              <a:t>理論提案済み</a:t>
            </a:r>
            <a:r>
              <a:rPr kumimoji="1" lang="en-US" altLang="ja-JP" sz="2400" dirty="0" smtClean="0"/>
              <a:t/>
            </a:r>
            <a:br>
              <a:rPr kumimoji="1" lang="en-US" altLang="ja-JP" sz="2400" dirty="0" smtClean="0"/>
            </a:br>
            <a:r>
              <a:rPr kumimoji="1" lang="en-US" altLang="ja-JP" sz="2400" dirty="0" smtClean="0"/>
              <a:t>LPLC</a:t>
            </a:r>
            <a:r>
              <a:rPr kumimoji="1" lang="ja-JP" altLang="en-US" sz="2400" dirty="0" smtClean="0"/>
              <a:t>モデル</a:t>
            </a:r>
            <a:endParaRPr kumimoji="1" lang="en-US" altLang="ja-JP" sz="2400" dirty="0" smtClean="0"/>
          </a:p>
          <a:p>
            <a:r>
              <a:rPr lang="en-US" altLang="ja-JP" dirty="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34" name="テキスト ボックス 33"/>
          <p:cNvSpPr txBox="1"/>
          <p:nvPr/>
        </p:nvSpPr>
        <p:spPr>
          <a:xfrm>
            <a:off x="5490974" y="3257937"/>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Tree>
    <p:extLst>
      <p:ext uri="{BB962C8B-B14F-4D97-AF65-F5344CB8AC3E}">
        <p14:creationId xmlns:p14="http://schemas.microsoft.com/office/powerpoint/2010/main" val="3261859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32" name="テキスト ボックス 31"/>
              <p:cNvSpPr txBox="1"/>
              <p:nvPr/>
            </p:nvSpPr>
            <p:spPr>
              <a:xfrm>
                <a:off x="5931231" y="4810738"/>
                <a:ext cx="2316007" cy="369332"/>
              </a:xfrm>
              <a:prstGeom prst="rect">
                <a:avLst/>
              </a:prstGeom>
              <a:noFill/>
              <a:ln w="28575">
                <a:solidFill>
                  <a:srgbClr val="FF0000"/>
                </a:solidFill>
              </a:ln>
            </p:spPr>
            <p:txBody>
              <a:bodyPr wrap="square" rtlCol="0">
                <a:spAutoFit/>
              </a:bodyPr>
              <a:lstStyle/>
              <a:p>
                <a:pPr algn="ctr"/>
                <a:r>
                  <a:rPr kumimoji="1" lang="ja-JP" altLang="en-US" dirty="0" smtClean="0"/>
                  <a:t>センシングされない</a:t>
                </a:r>
                <a:endParaRPr kumimoji="1" lang="ja-JP" altLang="en-US" dirty="0"/>
              </a:p>
            </p:txBody>
          </p:sp>
        </p:grpSp>
      </p:grpSp>
      <p:sp>
        <p:nvSpPr>
          <p:cNvPr id="31" name="円/楕円 30"/>
          <p:cNvSpPr/>
          <p:nvPr/>
        </p:nvSpPr>
        <p:spPr>
          <a:xfrm>
            <a:off x="3708545" y="5242530"/>
            <a:ext cx="3622983"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110772" y="869276"/>
            <a:ext cx="3251808" cy="1384995"/>
          </a:xfrm>
          <a:prstGeom prst="rect">
            <a:avLst/>
          </a:prstGeom>
          <a:noFill/>
        </p:spPr>
        <p:txBody>
          <a:bodyPr wrap="square" rtlCol="0">
            <a:spAutoFit/>
          </a:bodyPr>
          <a:lstStyle/>
          <a:p>
            <a:pPr algn="ctr"/>
            <a:r>
              <a:rPr kumimoji="1" lang="ja-JP" altLang="en-US" sz="2400" dirty="0" smtClean="0"/>
              <a:t>理論提案済み</a:t>
            </a:r>
            <a:r>
              <a:rPr kumimoji="1" lang="en-US" altLang="ja-JP" sz="2400" dirty="0" smtClean="0"/>
              <a:t/>
            </a:r>
            <a:br>
              <a:rPr kumimoji="1" lang="en-US" altLang="ja-JP" sz="2400" dirty="0" smtClean="0"/>
            </a:br>
            <a:r>
              <a:rPr kumimoji="1" lang="en-US" altLang="ja-JP" sz="2400" dirty="0" smtClean="0"/>
              <a:t>LPLC</a:t>
            </a:r>
            <a:r>
              <a:rPr kumimoji="1" lang="ja-JP" altLang="en-US" sz="2400" dirty="0" smtClean="0"/>
              <a:t>モデル</a:t>
            </a:r>
            <a:endParaRPr kumimoji="1" lang="en-US" altLang="ja-JP" sz="2400" dirty="0" smtClean="0"/>
          </a:p>
          <a:p>
            <a:r>
              <a:rPr lang="en-US" altLang="ja-JP" dirty="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37" name="テキスト ボックス 36"/>
          <p:cNvSpPr txBox="1"/>
          <p:nvPr/>
        </p:nvSpPr>
        <p:spPr>
          <a:xfrm>
            <a:off x="5490974" y="3257937"/>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Tree>
    <p:extLst>
      <p:ext uri="{BB962C8B-B14F-4D97-AF65-F5344CB8AC3E}">
        <p14:creationId xmlns:p14="http://schemas.microsoft.com/office/powerpoint/2010/main" val="2230061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684138" y="879970"/>
            <a:ext cx="8083847" cy="1384995"/>
          </a:xfrm>
          <a:prstGeom prst="rect">
            <a:avLst/>
          </a:prstGeom>
          <a:noFill/>
        </p:spPr>
        <p:txBody>
          <a:bodyPr wrap="square" rtlCol="0">
            <a:spAutoFit/>
          </a:bodyPr>
          <a:lstStyle/>
          <a:p>
            <a:r>
              <a:rPr kumimoji="1" lang="ja-JP" altLang="en-US" sz="2800" dirty="0" smtClean="0"/>
              <a:t>提案済み</a:t>
            </a:r>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lang="ja-JP" altLang="en-US" sz="2800" dirty="0" smtClean="0">
                <a:solidFill>
                  <a:srgbClr val="FF0000"/>
                </a:solidFill>
              </a:rPr>
              <a:t>現実に即した具体的な評価</a:t>
            </a:r>
            <a:r>
              <a:rPr lang="ja-JP" altLang="en-US" sz="2800" dirty="0" smtClean="0"/>
              <a:t>には</a:t>
            </a:r>
            <a:r>
              <a:rPr lang="ja-JP" altLang="en-US" sz="2800" dirty="0" smtClean="0"/>
              <a:t>至っていなかった</a:t>
            </a:r>
            <a:endParaRPr kumimoji="1" lang="ja-JP" altLang="en-US" sz="2800" dirty="0"/>
          </a:p>
        </p:txBody>
      </p:sp>
      <p:graphicFrame>
        <p:nvGraphicFramePr>
          <p:cNvPr id="10" name="表 9"/>
          <p:cNvGraphicFramePr>
            <a:graphicFrameLocks noGrp="1"/>
          </p:cNvGraphicFramePr>
          <p:nvPr>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3" name="正方形/長方形 2"/>
          <p:cNvSpPr/>
          <p:nvPr/>
        </p:nvSpPr>
        <p:spPr>
          <a:xfrm>
            <a:off x="7501471"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024448" y="3984066"/>
            <a:ext cx="3251808" cy="646331"/>
          </a:xfrm>
          <a:prstGeom prst="rect">
            <a:avLst/>
          </a:prstGeom>
          <a:noFill/>
        </p:spPr>
        <p:txBody>
          <a:bodyPr wrap="square" rtlCol="0">
            <a:spAutoFit/>
          </a:bodyPr>
          <a:lstStyle/>
          <a:p>
            <a:r>
              <a:rPr lang="en-US" altLang="ja-JP" dirty="0" smtClean="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Tree>
    <p:extLst>
      <p:ext uri="{BB962C8B-B14F-4D97-AF65-F5344CB8AC3E}">
        <p14:creationId xmlns:p14="http://schemas.microsoft.com/office/powerpoint/2010/main" val="3903712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graphicFrame>
        <p:nvGraphicFramePr>
          <p:cNvPr id="6" name="表 5"/>
          <p:cNvGraphicFramePr>
            <a:graphicFrameLocks noGrp="1"/>
          </p:cNvGraphicFramePr>
          <p:nvPr>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7" name="正方形/長方形 6"/>
          <p:cNvSpPr/>
          <p:nvPr/>
        </p:nvSpPr>
        <p:spPr>
          <a:xfrm>
            <a:off x="7501471"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024448" y="3984066"/>
            <a:ext cx="3251808" cy="646331"/>
          </a:xfrm>
          <a:prstGeom prst="rect">
            <a:avLst/>
          </a:prstGeom>
          <a:noFill/>
        </p:spPr>
        <p:txBody>
          <a:bodyPr wrap="square" rtlCol="0">
            <a:spAutoFit/>
          </a:bodyPr>
          <a:lstStyle/>
          <a:p>
            <a:r>
              <a:rPr lang="en-US" altLang="ja-JP" dirty="0" smtClean="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10" name="テキスト ボックス 9"/>
          <p:cNvSpPr txBox="1"/>
          <p:nvPr/>
        </p:nvSpPr>
        <p:spPr>
          <a:xfrm>
            <a:off x="684138" y="879970"/>
            <a:ext cx="8083847" cy="1384995"/>
          </a:xfrm>
          <a:prstGeom prst="rect">
            <a:avLst/>
          </a:prstGeom>
          <a:noFill/>
        </p:spPr>
        <p:txBody>
          <a:bodyPr wrap="square" rtlCol="0">
            <a:spAutoFit/>
          </a:bodyPr>
          <a:lstStyle/>
          <a:p>
            <a:r>
              <a:rPr kumimoji="1" lang="ja-JP" altLang="en-US" sz="2800" dirty="0" smtClean="0"/>
              <a:t>提案済み</a:t>
            </a:r>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lang="ja-JP" altLang="en-US" sz="2800" dirty="0" smtClean="0">
                <a:solidFill>
                  <a:srgbClr val="FF0000"/>
                </a:solidFill>
              </a:rPr>
              <a:t>現実に即した具体的な評価</a:t>
            </a:r>
            <a:r>
              <a:rPr lang="ja-JP" altLang="en-US" sz="2800" dirty="0" smtClean="0"/>
              <a:t>には</a:t>
            </a:r>
            <a:r>
              <a:rPr lang="ja-JP" altLang="en-US" sz="2800" dirty="0" smtClean="0"/>
              <a:t>至っていなかった</a:t>
            </a:r>
            <a:endParaRPr kumimoji="1" lang="ja-JP" altLang="en-US" sz="2800" dirty="0"/>
          </a:p>
        </p:txBody>
      </p:sp>
      <p:sp>
        <p:nvSpPr>
          <p:cNvPr id="11" name="円/楕円 14"/>
          <p:cNvSpPr/>
          <p:nvPr/>
        </p:nvSpPr>
        <p:spPr>
          <a:xfrm>
            <a:off x="3107267" y="3214261"/>
            <a:ext cx="4961467" cy="14932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70C0"/>
                </a:solidFill>
              </a:rPr>
              <a:t>どのサービス提供</a:t>
            </a:r>
            <a:r>
              <a:rPr lang="ja-JP" altLang="en-US" dirty="0" smtClean="0">
                <a:solidFill>
                  <a:srgbClr val="0070C0"/>
                </a:solidFill>
              </a:rPr>
              <a:t>モデルであればプライバシ</a:t>
            </a:r>
            <a:r>
              <a:rPr lang="ja-JP" altLang="en-US" dirty="0" smtClean="0">
                <a:solidFill>
                  <a:srgbClr val="0070C0"/>
                </a:solidFill>
              </a:rPr>
              <a:t>保護に力を</a:t>
            </a:r>
            <a:r>
              <a:rPr lang="ja-JP" altLang="en-US" dirty="0" smtClean="0">
                <a:solidFill>
                  <a:srgbClr val="0070C0"/>
                </a:solidFill>
              </a:rPr>
              <a:t>入れ</a:t>
            </a:r>
            <a:r>
              <a:rPr lang="ja-JP" altLang="en-US" dirty="0" smtClean="0">
                <a:solidFill>
                  <a:srgbClr val="0070C0"/>
                </a:solidFill>
              </a:rPr>
              <a:t>ら</a:t>
            </a:r>
            <a:r>
              <a:rPr lang="ja-JP" altLang="en-US" dirty="0">
                <a:solidFill>
                  <a:srgbClr val="0070C0"/>
                </a:solidFill>
              </a:rPr>
              <a:t>れ</a:t>
            </a:r>
            <a:r>
              <a:rPr lang="ja-JP" altLang="en-US" dirty="0" smtClean="0">
                <a:solidFill>
                  <a:srgbClr val="0070C0"/>
                </a:solidFill>
              </a:rPr>
              <a:t>るか，判断</a:t>
            </a:r>
            <a:r>
              <a:rPr lang="ja-JP" altLang="en-US" dirty="0" smtClean="0">
                <a:solidFill>
                  <a:srgbClr val="0070C0"/>
                </a:solidFill>
              </a:rPr>
              <a:t>がつきにくい</a:t>
            </a:r>
            <a:endParaRPr lang="en-US" altLang="ja-JP" dirty="0" smtClean="0">
              <a:solidFill>
                <a:srgbClr val="0070C0"/>
              </a:solidFill>
            </a:endParaRPr>
          </a:p>
        </p:txBody>
      </p:sp>
    </p:spTree>
    <p:extLst>
      <p:ext uri="{BB962C8B-B14F-4D97-AF65-F5344CB8AC3E}">
        <p14:creationId xmlns:p14="http://schemas.microsoft.com/office/powerpoint/2010/main" val="1809105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12" name="下矢印 11"/>
          <p:cNvSpPr/>
          <p:nvPr/>
        </p:nvSpPr>
        <p:spPr>
          <a:xfrm>
            <a:off x="3344715" y="4227929"/>
            <a:ext cx="728133" cy="8636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5091549"/>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154537"/>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graphicFrame>
        <p:nvGraphicFramePr>
          <p:cNvPr id="9" name="表 8"/>
          <p:cNvGraphicFramePr>
            <a:graphicFrameLocks noGrp="1"/>
          </p:cNvGraphicFramePr>
          <p:nvPr>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1" name="正方形/長方形 10"/>
          <p:cNvSpPr/>
          <p:nvPr/>
        </p:nvSpPr>
        <p:spPr>
          <a:xfrm>
            <a:off x="7501471"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024448" y="3984066"/>
            <a:ext cx="3251808" cy="646331"/>
          </a:xfrm>
          <a:prstGeom prst="rect">
            <a:avLst/>
          </a:prstGeom>
          <a:noFill/>
        </p:spPr>
        <p:txBody>
          <a:bodyPr wrap="square" rtlCol="0">
            <a:spAutoFit/>
          </a:bodyPr>
          <a:lstStyle/>
          <a:p>
            <a:r>
              <a:rPr lang="en-US" altLang="ja-JP" dirty="0" smtClean="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15" name="円/楕円 14"/>
          <p:cNvSpPr/>
          <p:nvPr/>
        </p:nvSpPr>
        <p:spPr>
          <a:xfrm>
            <a:off x="3107267" y="3214261"/>
            <a:ext cx="4961467" cy="14932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70C0"/>
                </a:solidFill>
              </a:rPr>
              <a:t>どのサービス提供</a:t>
            </a:r>
            <a:r>
              <a:rPr lang="ja-JP" altLang="en-US" dirty="0" smtClean="0">
                <a:solidFill>
                  <a:srgbClr val="0070C0"/>
                </a:solidFill>
              </a:rPr>
              <a:t>モデルであればプライバシ</a:t>
            </a:r>
            <a:r>
              <a:rPr lang="ja-JP" altLang="en-US" dirty="0" smtClean="0">
                <a:solidFill>
                  <a:srgbClr val="0070C0"/>
                </a:solidFill>
              </a:rPr>
              <a:t>保護に力を</a:t>
            </a:r>
            <a:r>
              <a:rPr lang="ja-JP" altLang="en-US" dirty="0" smtClean="0">
                <a:solidFill>
                  <a:srgbClr val="0070C0"/>
                </a:solidFill>
              </a:rPr>
              <a:t>入れ</a:t>
            </a:r>
            <a:r>
              <a:rPr lang="ja-JP" altLang="en-US" dirty="0" smtClean="0">
                <a:solidFill>
                  <a:srgbClr val="0070C0"/>
                </a:solidFill>
              </a:rPr>
              <a:t>ら</a:t>
            </a:r>
            <a:r>
              <a:rPr lang="ja-JP" altLang="en-US" dirty="0">
                <a:solidFill>
                  <a:srgbClr val="0070C0"/>
                </a:solidFill>
              </a:rPr>
              <a:t>れ</a:t>
            </a:r>
            <a:r>
              <a:rPr lang="ja-JP" altLang="en-US" dirty="0" smtClean="0">
                <a:solidFill>
                  <a:srgbClr val="0070C0"/>
                </a:solidFill>
              </a:rPr>
              <a:t>るか，判断</a:t>
            </a:r>
            <a:r>
              <a:rPr lang="ja-JP" altLang="en-US" dirty="0" smtClean="0">
                <a:solidFill>
                  <a:srgbClr val="0070C0"/>
                </a:solidFill>
              </a:rPr>
              <a:t>がつきにくい</a:t>
            </a:r>
            <a:endParaRPr lang="en-US" altLang="ja-JP" dirty="0" smtClean="0">
              <a:solidFill>
                <a:srgbClr val="0070C0"/>
              </a:solidFill>
            </a:endParaRPr>
          </a:p>
        </p:txBody>
      </p:sp>
      <p:sp>
        <p:nvSpPr>
          <p:cNvPr id="16" name="テキスト ボックス 15"/>
          <p:cNvSpPr txBox="1"/>
          <p:nvPr/>
        </p:nvSpPr>
        <p:spPr>
          <a:xfrm>
            <a:off x="684138" y="879970"/>
            <a:ext cx="8083847" cy="1384995"/>
          </a:xfrm>
          <a:prstGeom prst="rect">
            <a:avLst/>
          </a:prstGeom>
          <a:noFill/>
        </p:spPr>
        <p:txBody>
          <a:bodyPr wrap="square" rtlCol="0">
            <a:spAutoFit/>
          </a:bodyPr>
          <a:lstStyle/>
          <a:p>
            <a:r>
              <a:rPr kumimoji="1" lang="ja-JP" altLang="en-US" sz="2800" dirty="0" smtClean="0"/>
              <a:t>提案済み</a:t>
            </a:r>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lang="ja-JP" altLang="en-US" sz="2800" dirty="0" smtClean="0">
                <a:solidFill>
                  <a:srgbClr val="FF0000"/>
                </a:solidFill>
              </a:rPr>
              <a:t>現実に即した具体的な評価</a:t>
            </a:r>
            <a:r>
              <a:rPr lang="ja-JP" altLang="en-US" sz="2800" dirty="0" smtClean="0"/>
              <a:t>には</a:t>
            </a:r>
            <a:r>
              <a:rPr lang="ja-JP" altLang="en-US" sz="2800" dirty="0" smtClean="0"/>
              <a:t>至っていなかった</a:t>
            </a:r>
            <a:endParaRPr kumimoji="1" lang="ja-JP" altLang="en-US" sz="2800" dirty="0"/>
          </a:p>
        </p:txBody>
      </p:sp>
    </p:spTree>
    <p:extLst>
      <p:ext uri="{BB962C8B-B14F-4D97-AF65-F5344CB8AC3E}">
        <p14:creationId xmlns:p14="http://schemas.microsoft.com/office/powerpoint/2010/main" val="449355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これまで</a:t>
            </a:r>
            <a:r>
              <a:rPr lang="ja-JP" altLang="en-US" dirty="0"/>
              <a:t>の</a:t>
            </a:r>
            <a:r>
              <a:rPr lang="ja-JP" altLang="en-US" dirty="0" smtClean="0"/>
              <a:t>研究，</a:t>
            </a:r>
            <a:r>
              <a:rPr kumimoji="1" lang="ja-JP" altLang="en-US" dirty="0" smtClean="0"/>
              <a:t>数理</a:t>
            </a:r>
            <a:r>
              <a:rPr kumimoji="1" lang="ja-JP" altLang="en-US" dirty="0" smtClean="0"/>
              <a:t>モデル</a:t>
            </a:r>
            <a:endParaRPr kumimoji="1" lang="ja-JP" altLang="en-US" dirty="0"/>
          </a:p>
        </p:txBody>
      </p:sp>
      <p:sp>
        <p:nvSpPr>
          <p:cNvPr id="3" name="テキスト ボックス 2"/>
          <p:cNvSpPr txBox="1"/>
          <p:nvPr/>
        </p:nvSpPr>
        <p:spPr>
          <a:xfrm>
            <a:off x="3415671" y="6230066"/>
            <a:ext cx="2596849" cy="338554"/>
          </a:xfrm>
          <a:prstGeom prst="rect">
            <a:avLst/>
          </a:prstGeom>
          <a:noFill/>
        </p:spPr>
        <p:txBody>
          <a:bodyPr wrap="square" rtlCol="0">
            <a:spAutoFit/>
          </a:bodyPr>
          <a:lstStyle/>
          <a:p>
            <a:r>
              <a:rPr kumimoji="1" lang="ja-JP" altLang="en-US" sz="1600" dirty="0" smtClean="0">
                <a:ea typeface="ＭＳ Ｐゴシック" panose="020B0600070205080204" pitchFamily="50" charset="-128"/>
              </a:rPr>
              <a:t>図</a:t>
            </a:r>
            <a:r>
              <a:rPr kumimoji="1" lang="en-US" altLang="ja-JP" sz="1600" dirty="0" smtClean="0">
                <a:ea typeface="ＭＳ Ｐゴシック" panose="020B0600070205080204" pitchFamily="50" charset="-128"/>
              </a:rPr>
              <a:t>2.</a:t>
            </a:r>
            <a:r>
              <a:rPr lang="ja-JP" altLang="en-US" sz="1600" dirty="0" smtClean="0">
                <a:ea typeface="ＭＳ Ｐゴシック" panose="020B0600070205080204" pitchFamily="50" charset="-128"/>
              </a:rPr>
              <a:t>モデル化のイメージ</a:t>
            </a:r>
            <a:endParaRPr kumimoji="1" lang="ja-JP" altLang="en-US" sz="1600" dirty="0">
              <a:ea typeface="ＭＳ Ｐゴシック" panose="020B0600070205080204" pitchFamily="50" charset="-128"/>
            </a:endParaRPr>
          </a:p>
        </p:txBody>
      </p:sp>
      <p:sp>
        <p:nvSpPr>
          <p:cNvPr id="4" name="右矢印 3"/>
          <p:cNvSpPr/>
          <p:nvPr/>
        </p:nvSpPr>
        <p:spPr>
          <a:xfrm>
            <a:off x="2632925" y="2599803"/>
            <a:ext cx="665551" cy="434673"/>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5981732" y="2196277"/>
            <a:ext cx="855529" cy="1715439"/>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solidFill>
                <a:schemeClr val="tx1"/>
              </a:solidFill>
            </a:endParaRPr>
          </a:p>
        </p:txBody>
      </p:sp>
      <p:pic>
        <p:nvPicPr>
          <p:cNvPr id="6" name="図 5"/>
          <p:cNvPicPr>
            <a:picLocks noChangeAspect="1"/>
          </p:cNvPicPr>
          <p:nvPr/>
        </p:nvPicPr>
        <p:blipFill>
          <a:blip r:embed="rId2"/>
          <a:stretch>
            <a:fillRect/>
          </a:stretch>
        </p:blipFill>
        <p:spPr>
          <a:xfrm>
            <a:off x="3283567" y="1275959"/>
            <a:ext cx="2415259" cy="1882838"/>
          </a:xfrm>
          <a:prstGeom prst="rect">
            <a:avLst/>
          </a:prstGeom>
        </p:spPr>
      </p:pic>
      <p:sp>
        <p:nvSpPr>
          <p:cNvPr id="7" name="テキスト ボックス 6"/>
          <p:cNvSpPr txBox="1"/>
          <p:nvPr/>
        </p:nvSpPr>
        <p:spPr>
          <a:xfrm>
            <a:off x="2840704" y="6013181"/>
            <a:ext cx="784617" cy="400110"/>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grpSp>
        <p:nvGrpSpPr>
          <p:cNvPr id="8" name="グループ化 7"/>
          <p:cNvGrpSpPr/>
          <p:nvPr/>
        </p:nvGrpSpPr>
        <p:grpSpPr>
          <a:xfrm>
            <a:off x="3288958" y="1069829"/>
            <a:ext cx="2394436" cy="2460893"/>
            <a:chOff x="3901758" y="11010254"/>
            <a:chExt cx="3015940" cy="3099646"/>
          </a:xfrm>
        </p:grpSpPr>
        <p:sp>
          <p:nvSpPr>
            <p:cNvPr id="9" name="テキスト ボックス 8"/>
            <p:cNvSpPr txBox="1"/>
            <p:nvPr/>
          </p:nvSpPr>
          <p:spPr>
            <a:xfrm>
              <a:off x="5118044" y="13605937"/>
              <a:ext cx="988274" cy="503963"/>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(b)</a:t>
              </a:r>
              <a:endParaRPr kumimoji="1" lang="ja-JP" altLang="en-US" sz="2000" dirty="0">
                <a:ea typeface="ＭＳ Ｐゴシック" panose="020B0600070205080204" pitchFamily="50" charset="-128"/>
              </a:endParaRPr>
            </a:p>
          </p:txBody>
        </p:sp>
        <p:grpSp>
          <p:nvGrpSpPr>
            <p:cNvPr id="10" name="グループ化 9"/>
            <p:cNvGrpSpPr/>
            <p:nvPr/>
          </p:nvGrpSpPr>
          <p:grpSpPr>
            <a:xfrm>
              <a:off x="3901758" y="11010254"/>
              <a:ext cx="3015940" cy="2536704"/>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グループ化 18"/>
          <p:cNvGrpSpPr/>
          <p:nvPr/>
        </p:nvGrpSpPr>
        <p:grpSpPr>
          <a:xfrm>
            <a:off x="1032134" y="1172277"/>
            <a:ext cx="2160029" cy="2352453"/>
            <a:chOff x="881348" y="10712963"/>
            <a:chExt cx="2720690" cy="3264317"/>
          </a:xfrm>
        </p:grpSpPr>
        <p:sp>
          <p:nvSpPr>
            <p:cNvPr id="20" name="テキスト ボックス 19"/>
            <p:cNvSpPr txBox="1"/>
            <p:nvPr/>
          </p:nvSpPr>
          <p:spPr>
            <a:xfrm>
              <a:off x="1848588" y="13422078"/>
              <a:ext cx="988274" cy="555202"/>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(a)</a:t>
              </a:r>
              <a:endParaRPr kumimoji="1" lang="ja-JP" altLang="en-US" sz="2000" dirty="0">
                <a:ea typeface="ＭＳ Ｐゴシック" panose="020B0600070205080204" pitchFamily="50" charset="-128"/>
              </a:endParaRPr>
            </a:p>
          </p:txBody>
        </p:sp>
        <p:grpSp>
          <p:nvGrpSpPr>
            <p:cNvPr id="21" name="グループ化 20"/>
            <p:cNvGrpSpPr/>
            <p:nvPr/>
          </p:nvGrpSpPr>
          <p:grpSpPr>
            <a:xfrm>
              <a:off x="881348" y="10712963"/>
              <a:ext cx="2720690" cy="2794124"/>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正方形/長方形 34"/>
          <p:cNvSpPr/>
          <p:nvPr/>
        </p:nvSpPr>
        <p:spPr>
          <a:xfrm>
            <a:off x="870857" y="3572759"/>
            <a:ext cx="7306025" cy="2455779"/>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6" name="グループ化 35"/>
          <p:cNvGrpSpPr/>
          <p:nvPr/>
        </p:nvGrpSpPr>
        <p:grpSpPr>
          <a:xfrm>
            <a:off x="5847148" y="1219768"/>
            <a:ext cx="3188850" cy="1892367"/>
            <a:chOff x="6771600" y="10991553"/>
            <a:chExt cx="3777277" cy="1989860"/>
          </a:xfrm>
        </p:grpSpPr>
        <p:sp>
          <p:nvSpPr>
            <p:cNvPr id="37" name="テキスト ボックス 36"/>
            <p:cNvSpPr txBox="1"/>
            <p:nvPr/>
          </p:nvSpPr>
          <p:spPr>
            <a:xfrm>
              <a:off x="6792528" y="10991553"/>
              <a:ext cx="3756349" cy="1581650"/>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400" dirty="0"/>
            </a:p>
          </p:txBody>
        </p:sp>
        <p:sp>
          <p:nvSpPr>
            <p:cNvPr id="38" name="テキスト ボックス 37"/>
            <p:cNvSpPr txBox="1"/>
            <p:nvPr/>
          </p:nvSpPr>
          <p:spPr>
            <a:xfrm>
              <a:off x="6771600" y="11131116"/>
              <a:ext cx="3611860" cy="1850297"/>
            </a:xfrm>
            <a:prstGeom prst="rect">
              <a:avLst/>
            </a:prstGeom>
            <a:noFill/>
          </p:spPr>
          <p:txBody>
            <a:bodyPr wrap="square" rtlCol="0">
              <a:spAutoFit/>
            </a:bodyPr>
            <a:lstStyle/>
            <a:p>
              <a:r>
                <a:rPr lang="ja-JP" altLang="en-US" sz="1600" dirty="0"/>
                <a:t>人</a:t>
              </a:r>
              <a:r>
                <a:rPr lang="ja-JP" altLang="en-US" sz="1600" dirty="0" smtClean="0"/>
                <a:t>がマス上</a:t>
              </a:r>
              <a:r>
                <a:rPr lang="ja-JP" altLang="en-US" sz="1600" dirty="0"/>
                <a:t>にいる時間</a:t>
              </a:r>
              <a:r>
                <a:rPr lang="ja-JP" altLang="en-US" sz="1600" dirty="0" smtClean="0"/>
                <a:t>やカメラが有効な範囲などで</a:t>
              </a:r>
              <a:r>
                <a:rPr lang="ja-JP" altLang="en-US" sz="1600" dirty="0"/>
                <a:t>行列を生成する．</a:t>
              </a:r>
              <a:endParaRPr lang="en-US" altLang="ja-JP" sz="1600" dirty="0"/>
            </a:p>
            <a:p>
              <a:r>
                <a:rPr lang="ja-JP" altLang="en-US" sz="1600" dirty="0"/>
                <a:t>対象者</a:t>
              </a:r>
              <a:r>
                <a:rPr lang="ja-JP" altLang="en-US" sz="1600" dirty="0" smtClean="0"/>
                <a:t>と非対象者で</a:t>
              </a:r>
              <a:r>
                <a:rPr lang="ja-JP" altLang="en-US" sz="1600" dirty="0"/>
                <a:t>行列の種類を分けている．</a:t>
              </a:r>
            </a:p>
          </p:txBody>
        </p:sp>
      </p:grpSp>
      <p:sp>
        <p:nvSpPr>
          <p:cNvPr id="39" name="テキスト ボックス 38"/>
          <p:cNvSpPr txBox="1"/>
          <p:nvPr/>
        </p:nvSpPr>
        <p:spPr>
          <a:xfrm>
            <a:off x="1652661"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sp>
        <p:nvSpPr>
          <p:cNvPr id="40" name="テキスト ボックス 39"/>
          <p:cNvSpPr txBox="1"/>
          <p:nvPr/>
        </p:nvSpPr>
        <p:spPr>
          <a:xfrm>
            <a:off x="6412408" y="5547489"/>
            <a:ext cx="1058929"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H</a:t>
            </a:r>
            <a:endParaRPr kumimoji="1" lang="ja-JP" altLang="en-US" sz="2000" dirty="0">
              <a:ea typeface="ＭＳ Ｐゴシック" panose="020B0600070205080204" pitchFamily="50" charset="-128"/>
            </a:endParaRPr>
          </a:p>
        </p:txBody>
      </p:sp>
      <p:sp>
        <p:nvSpPr>
          <p:cNvPr id="41" name="テキスト ボックス 40"/>
          <p:cNvSpPr txBox="1"/>
          <p:nvPr/>
        </p:nvSpPr>
        <p:spPr>
          <a:xfrm>
            <a:off x="4108836"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S</a:t>
            </a:r>
            <a:endParaRPr kumimoji="1" lang="ja-JP" altLang="en-US" sz="2000"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1077974" y="3706168"/>
            <a:ext cx="6891790" cy="1824479"/>
          </a:xfrm>
          <a:prstGeom prst="rect">
            <a:avLst/>
          </a:prstGeom>
        </p:spPr>
      </p:pic>
    </p:spTree>
    <p:extLst>
      <p:ext uri="{BB962C8B-B14F-4D97-AF65-F5344CB8AC3E}">
        <p14:creationId xmlns:p14="http://schemas.microsoft.com/office/powerpoint/2010/main" val="4084134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4" name="テキスト ボックス 3"/>
          <p:cNvSpPr txBox="1"/>
          <p:nvPr/>
        </p:nvSpPr>
        <p:spPr>
          <a:xfrm>
            <a:off x="346075" y="1386590"/>
            <a:ext cx="3590925" cy="461665"/>
          </a:xfrm>
          <a:prstGeom prst="rect">
            <a:avLst/>
          </a:prstGeom>
          <a:noFill/>
        </p:spPr>
        <p:txBody>
          <a:bodyPr wrap="square" rtlCol="0">
            <a:spAutoFit/>
          </a:bodyPr>
          <a:lstStyle/>
          <a:p>
            <a:r>
              <a:rPr kumimoji="1" lang="en-US" altLang="ja-JP" sz="2400" dirty="0" smtClean="0"/>
              <a:t>LPLC</a:t>
            </a:r>
            <a:r>
              <a:rPr kumimoji="1" lang="ja-JP" altLang="en-US" sz="2400" dirty="0" smtClean="0"/>
              <a:t>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26187" y="383905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mc:AlternateContent xmlns:mc="http://schemas.openxmlformats.org/markup-compatibility/2006">
        <mc:Choice xmlns:a14="http://schemas.microsoft.com/office/drawing/2010/main" Requires="a14">
          <p:sp>
            <p:nvSpPr>
              <p:cNvPr id="10" name="正方形/長方形 9"/>
              <p:cNvSpPr/>
              <p:nvPr/>
            </p:nvSpPr>
            <p:spPr>
              <a:xfrm>
                <a:off x="139612" y="2077223"/>
                <a:ext cx="9004388" cy="10411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ja-JP" altLang="en-US" sz="2000" i="1" smtClean="0">
                              <a:latin typeface="Cambria Math" panose="02040503050406030204" pitchFamily="18" charset="0"/>
                            </a:rPr>
                          </m:ctrlPr>
                        </m:fPr>
                        <m:num>
                          <m:nary>
                            <m:naryPr>
                              <m:ctrlPr>
                                <a:rPr lang="ja-JP" altLang="en-US" sz="2000" i="1">
                                  <a:latin typeface="Cambria Math" panose="02040503050406030204" pitchFamily="18" charset="0"/>
                                </a:rPr>
                              </m:ctrlPr>
                            </m:naryPr>
                            <m: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0</m:t>
                                  </m:r>
                                </m:sub>
                              </m:sSub>
                            </m:sub>
                            <m: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𝑛</m:t>
                                  </m:r>
                                </m:sub>
                              </m:sSub>
                            </m:sup>
                            <m:e>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𝑛</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𝑅𝑇</m:t>
                                  </m:r>
                                </m:sub>
                                <m:sup/>
                                <m:e>
                                  <m:sSub>
                                    <m:sSubPr>
                                      <m:ctrlPr>
                                        <a:rPr lang="ja-JP" altLang="en-US" sz="2000" i="1" smtClean="0">
                                          <a:solidFill>
                                            <a:srgbClr val="0070C0"/>
                                          </a:solidFill>
                                          <a:latin typeface="Cambria Math" panose="02040503050406030204" pitchFamily="18" charset="0"/>
                                        </a:rPr>
                                      </m:ctrlPr>
                                    </m:sSubPr>
                                    <m:e>
                                      <m:r>
                                        <a:rPr lang="ja-JP" altLang="en-US" sz="2000" i="1" smtClean="0">
                                          <a:solidFill>
                                            <a:schemeClr val="tx1"/>
                                          </a:solidFill>
                                          <a:latin typeface="Cambria Math" panose="02040503050406030204" pitchFamily="18" charset="0"/>
                                        </a:rPr>
                                        <m:t>𝛿</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𝑃</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𝑡</m:t>
                                              </m:r>
                                            </m:e>
                                          </m:d>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𝐴</m:t>
                                              </m:r>
                                              <m:r>
                                                <a:rPr lang="en-US" altLang="ja-JP" sz="2000" i="1">
                                                  <a:solidFill>
                                                    <a:schemeClr val="tx1"/>
                                                  </a:solidFill>
                                                  <a:latin typeface="Cambria Math" panose="02040503050406030204" pitchFamily="18" charset="0"/>
                                                </a:rPr>
                                                <m:t>𝑅𝑇</m:t>
                                              </m:r>
                                            </m:e>
                                            <m:sub>
                                              <m:r>
                                                <a:rPr lang="ja-JP" altLang="en-US" sz="2000" i="1">
                                                  <a:solidFill>
                                                    <a:schemeClr val="tx1"/>
                                                  </a:solidFill>
                                                  <a:latin typeface="Cambria Math" panose="02040503050406030204" pitchFamily="18" charset="0"/>
                                                </a:rPr>
                                                <m:t>𝑛</m:t>
                                              </m:r>
                                            </m:sub>
                                          </m:sSub>
                                        </m:e>
                                      </m:d>
                                      <m:r>
                                        <a:rPr lang="en-US" altLang="ja-JP" sz="2000" i="1">
                                          <a:solidFill>
                                            <a:srgbClr val="0070C0"/>
                                          </a:solidFill>
                                          <a:latin typeface="Cambria Math" panose="02040503050406030204" pitchFamily="18" charset="0"/>
                                        </a:rPr>
                                        <m:t>𝑅𝑇</m:t>
                                      </m:r>
                                      <m:r>
                                        <a:rPr lang="ja-JP" altLang="en-US" sz="2000" i="1">
                                          <a:solidFill>
                                            <a:srgbClr val="0070C0"/>
                                          </a:solidFill>
                                          <a:latin typeface="Cambria Math" panose="02040503050406030204" pitchFamily="18" charset="0"/>
                                        </a:rPr>
                                        <m:t>𝑆</m:t>
                                      </m:r>
                                    </m:e>
                                    <m:sub>
                                      <m:r>
                                        <a:rPr lang="ja-JP" altLang="en-US" sz="2000" i="1">
                                          <a:solidFill>
                                            <a:srgbClr val="0070C0"/>
                                          </a:solidFill>
                                          <a:latin typeface="Cambria Math" panose="02040503050406030204" pitchFamily="18" charset="0"/>
                                        </a:rPr>
                                        <m:t>𝑛</m:t>
                                      </m:r>
                                    </m:sub>
                                  </m:sSub>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𝑁</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𝑡</m:t>
                                          </m:r>
                                        </m:e>
                                      </m:d>
                                    </m:e>
                                  </m:d>
                                </m:e>
                              </m:nary>
                              <m:r>
                                <a:rPr lang="en-US" altLang="ja-JP" sz="2000" b="0" i="1" smtClean="0">
                                  <a:latin typeface="Cambria Math" panose="02040503050406030204" pitchFamily="18" charset="0"/>
                                </a:rPr>
                                <m:t>𝑑𝑡</m:t>
                              </m:r>
                            </m:e>
                          </m:nary>
                        </m:num>
                        <m:den>
                          <m:nary>
                            <m:naryPr>
                              <m:ctrlPr>
                                <a:rPr lang="ja-JP" altLang="en-US" sz="2000" i="1" smtClean="0">
                                  <a:latin typeface="Cambria Math" panose="02040503050406030204" pitchFamily="18" charset="0"/>
                                </a:rPr>
                              </m:ctrlPr>
                            </m:naryPr>
                            <m:sub>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sub>
                            <m:sup>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𝑛</m:t>
                                  </m:r>
                                </m:sub>
                              </m:sSub>
                            </m:sup>
                            <m:e>
                              <m:nary>
                                <m:naryPr>
                                  <m:chr m:val="∑"/>
                                  <m:supHide m:val="on"/>
                                  <m:ctrlPr>
                                    <a:rPr lang="en-US" altLang="ja-JP" sz="2000" i="1" smtClean="0">
                                      <a:latin typeface="Cambria Math" panose="02040503050406030204" pitchFamily="18" charset="0"/>
                                    </a:rPr>
                                  </m:ctrlPr>
                                </m:naryPr>
                                <m:sub>
                                  <m:r>
                                    <m:rPr>
                                      <m:brk m:alnAt="7"/>
                                    </m:rPr>
                                    <a:rPr lang="en-US" altLang="ja-JP" sz="2000" b="0" i="1" smtClean="0">
                                      <a:latin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𝑅𝑇</m:t>
                                  </m:r>
                                </m:sub>
                                <m:sup/>
                                <m:e>
                                  <m:sSub>
                                    <m:sSubPr>
                                      <m:ctrlPr>
                                        <a:rPr lang="ja-JP" altLang="en-US" sz="2000" i="1" smtClean="0">
                                          <a:solidFill>
                                            <a:srgbClr val="FF0000"/>
                                          </a:solidFill>
                                          <a:latin typeface="Cambria Math" panose="02040503050406030204" pitchFamily="18" charset="0"/>
                                        </a:rPr>
                                      </m:ctrlPr>
                                    </m:sSubPr>
                                    <m:e>
                                      <m:r>
                                        <a:rPr lang="ja-JP" altLang="en-US" sz="2000" i="1" smtClean="0">
                                          <a:solidFill>
                                            <a:schemeClr val="tx1"/>
                                          </a:solidFill>
                                          <a:latin typeface="Cambria Math" panose="02040503050406030204" pitchFamily="18" charset="0"/>
                                        </a:rPr>
                                        <m:t>𝛿</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𝑃</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𝑡</m:t>
                                              </m:r>
                                            </m:e>
                                          </m:d>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𝐴</m:t>
                                              </m:r>
                                              <m:r>
                                                <a:rPr lang="en-US" altLang="ja-JP" sz="2000" i="1">
                                                  <a:solidFill>
                                                    <a:schemeClr val="tx1"/>
                                                  </a:solidFill>
                                                  <a:latin typeface="Cambria Math" panose="02040503050406030204" pitchFamily="18" charset="0"/>
                                                </a:rPr>
                                                <m:t>𝑅𝑇</m:t>
                                              </m:r>
                                            </m:e>
                                            <m:sub>
                                              <m:r>
                                                <a:rPr lang="ja-JP" altLang="en-US" sz="2000" i="1">
                                                  <a:solidFill>
                                                    <a:schemeClr val="tx1"/>
                                                  </a:solidFill>
                                                  <a:latin typeface="Cambria Math" panose="02040503050406030204" pitchFamily="18" charset="0"/>
                                                </a:rPr>
                                                <m:t>𝑛</m:t>
                                              </m:r>
                                            </m:sub>
                                          </m:sSub>
                                        </m:e>
                                      </m:d>
                                      <m:r>
                                        <a:rPr lang="en-US" altLang="ja-JP" sz="2000" i="1">
                                          <a:solidFill>
                                            <a:srgbClr val="FF0000"/>
                                          </a:solidFill>
                                          <a:latin typeface="Cambria Math" panose="02040503050406030204" pitchFamily="18" charset="0"/>
                                        </a:rPr>
                                        <m:t>𝑅𝑇</m:t>
                                      </m:r>
                                      <m:r>
                                        <a:rPr lang="ja-JP" altLang="en-US" sz="2000" i="1">
                                          <a:solidFill>
                                            <a:srgbClr val="FF0000"/>
                                          </a:solidFill>
                                          <a:latin typeface="Cambria Math" panose="02040503050406030204" pitchFamily="18" charset="0"/>
                                        </a:rPr>
                                        <m:t>𝑆</m:t>
                                      </m:r>
                                    </m:e>
                                    <m:sub>
                                      <m:r>
                                        <a:rPr lang="ja-JP" altLang="en-US" sz="2000" i="1">
                                          <a:solidFill>
                                            <a:srgbClr val="FF0000"/>
                                          </a:solidFill>
                                          <a:latin typeface="Cambria Math" panose="02040503050406030204" pitchFamily="18" charset="0"/>
                                        </a:rPr>
                                        <m:t>𝑛</m:t>
                                      </m:r>
                                    </m:sub>
                                  </m:sSub>
                                  <m:d>
                                    <m:dPr>
                                      <m:ctrlPr>
                                        <a:rPr lang="ja-JP" altLang="en-US" sz="2000" i="1" smtClean="0">
                                          <a:solidFill>
                                            <a:srgbClr val="FF0000"/>
                                          </a:solidFill>
                                          <a:latin typeface="Cambria Math" panose="02040503050406030204" pitchFamily="18" charset="0"/>
                                        </a:rPr>
                                      </m:ctrlPr>
                                    </m:dPr>
                                    <m:e>
                                      <m:d>
                                        <m:dPr>
                                          <m:begChr m:val=""/>
                                          <m:ctrlPr>
                                            <a:rPr lang="ja-JP" altLang="en-US" sz="2000" i="1">
                                              <a:solidFill>
                                                <a:srgbClr val="FF0000"/>
                                              </a:solidFill>
                                              <a:latin typeface="Cambria Math" panose="02040503050406030204" pitchFamily="18" charset="0"/>
                                            </a:rPr>
                                          </m:ctrlPr>
                                        </m:dPr>
                                        <m:e>
                                          <m:r>
                                            <a:rPr lang="ja-JP" altLang="en-US" sz="2000" i="1">
                                              <a:solidFill>
                                                <a:srgbClr val="FF0000"/>
                                              </a:solidFill>
                                              <a:latin typeface="Cambria Math" panose="02040503050406030204" pitchFamily="18" charset="0"/>
                                            </a:rPr>
                                            <m:t>𝑃</m:t>
                                          </m:r>
                                          <m:r>
                                            <a:rPr lang="ja-JP" altLang="en-US" sz="2000">
                                              <a:solidFill>
                                                <a:srgbClr val="FF0000"/>
                                              </a:solidFill>
                                              <a:latin typeface="Cambria Math" panose="02040503050406030204" pitchFamily="18" charset="0"/>
                                            </a:rPr>
                                            <m:t>(</m:t>
                                          </m:r>
                                          <m:r>
                                            <a:rPr lang="ja-JP" altLang="en-US" sz="2000" i="1">
                                              <a:solidFill>
                                                <a:srgbClr val="FF0000"/>
                                              </a:solidFill>
                                              <a:latin typeface="Cambria Math" panose="02040503050406030204" pitchFamily="18" charset="0"/>
                                            </a:rPr>
                                            <m:t>𝑡</m:t>
                                          </m:r>
                                        </m:e>
                                      </m:d>
                                    </m:e>
                                  </m:d>
                                </m:e>
                              </m:nary>
                              <m:r>
                                <a:rPr lang="en-US" altLang="ja-JP" sz="2000" b="0" i="1" smtClean="0">
                                  <a:latin typeface="Cambria Math" panose="02040503050406030204" pitchFamily="18" charset="0"/>
                                </a:rPr>
                                <m:t>𝑑𝑡</m:t>
                              </m:r>
                            </m:e>
                          </m:nary>
                          <m:r>
                            <a:rPr lang="ja-JP" altLang="en-US" sz="2000">
                              <a:latin typeface="Cambria Math" panose="02040503050406030204" pitchFamily="18" charset="0"/>
                            </a:rPr>
                            <m:t>+</m:t>
                          </m:r>
                          <m:nary>
                            <m:naryPr>
                              <m:ctrlPr>
                                <a:rPr lang="ja-JP" altLang="en-US" sz="2000" i="1">
                                  <a:latin typeface="Cambria Math" panose="02040503050406030204" pitchFamily="18" charset="0"/>
                                </a:rPr>
                              </m:ctrlPr>
                            </m:naryPr>
                            <m: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0</m:t>
                                  </m:r>
                                </m:sub>
                              </m:sSub>
                            </m:sub>
                            <m: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𝑛</m:t>
                                  </m:r>
                                </m:sub>
                              </m:sSub>
                            </m:sup>
                            <m:e>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𝑛</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𝑅𝑇</m:t>
                                  </m:r>
                                </m:sub>
                                <m:sup/>
                                <m:e>
                                  <m:sSub>
                                    <m:sSubPr>
                                      <m:ctrlPr>
                                        <a:rPr lang="ja-JP" altLang="en-US" sz="2000" i="1" smtClean="0">
                                          <a:solidFill>
                                            <a:srgbClr val="0070C0"/>
                                          </a:solidFill>
                                          <a:latin typeface="Cambria Math" panose="02040503050406030204" pitchFamily="18" charset="0"/>
                                        </a:rPr>
                                      </m:ctrlPr>
                                    </m:sSubPr>
                                    <m:e>
                                      <m:r>
                                        <a:rPr lang="ja-JP" altLang="en-US" sz="2000" i="1" smtClean="0">
                                          <a:solidFill>
                                            <a:schemeClr val="tx1"/>
                                          </a:solidFill>
                                          <a:latin typeface="Cambria Math" panose="02040503050406030204" pitchFamily="18" charset="0"/>
                                        </a:rPr>
                                        <m:t>𝛿</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𝑃</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𝑡</m:t>
                                              </m:r>
                                            </m:e>
                                          </m:d>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𝐴</m:t>
                                              </m:r>
                                              <m:r>
                                                <a:rPr lang="en-US" altLang="ja-JP" sz="2000" i="1">
                                                  <a:solidFill>
                                                    <a:schemeClr val="tx1"/>
                                                  </a:solidFill>
                                                  <a:latin typeface="Cambria Math" panose="02040503050406030204" pitchFamily="18" charset="0"/>
                                                </a:rPr>
                                                <m:t>𝑅𝑇</m:t>
                                              </m:r>
                                            </m:e>
                                            <m:sub>
                                              <m:r>
                                                <a:rPr lang="ja-JP" altLang="en-US" sz="2000" i="1">
                                                  <a:solidFill>
                                                    <a:schemeClr val="tx1"/>
                                                  </a:solidFill>
                                                  <a:latin typeface="Cambria Math" panose="02040503050406030204" pitchFamily="18" charset="0"/>
                                                </a:rPr>
                                                <m:t>𝑛</m:t>
                                              </m:r>
                                            </m:sub>
                                          </m:sSub>
                                        </m:e>
                                      </m:d>
                                      <m:r>
                                        <a:rPr lang="en-US" altLang="ja-JP" sz="2000" i="1">
                                          <a:solidFill>
                                            <a:srgbClr val="0070C0"/>
                                          </a:solidFill>
                                          <a:latin typeface="Cambria Math" panose="02040503050406030204" pitchFamily="18" charset="0"/>
                                        </a:rPr>
                                        <m:t>𝑅𝑇</m:t>
                                      </m:r>
                                      <m:r>
                                        <a:rPr lang="ja-JP" altLang="en-US" sz="2000" i="1">
                                          <a:solidFill>
                                            <a:srgbClr val="0070C0"/>
                                          </a:solidFill>
                                          <a:latin typeface="Cambria Math" panose="02040503050406030204" pitchFamily="18" charset="0"/>
                                        </a:rPr>
                                        <m:t>𝑆</m:t>
                                      </m:r>
                                    </m:e>
                                    <m:sub>
                                      <m:r>
                                        <a:rPr lang="ja-JP" altLang="en-US" sz="2000" i="1">
                                          <a:solidFill>
                                            <a:srgbClr val="0070C0"/>
                                          </a:solidFill>
                                          <a:latin typeface="Cambria Math" panose="02040503050406030204" pitchFamily="18" charset="0"/>
                                        </a:rPr>
                                        <m:t>𝑛</m:t>
                                      </m:r>
                                    </m:sub>
                                  </m:sSub>
                                  <m:d>
                                    <m:dPr>
                                      <m:ctrlPr>
                                        <a:rPr lang="ja-JP" altLang="en-US" sz="2000" i="1" smtClean="0">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𝑁</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𝑡</m:t>
                                          </m:r>
                                        </m:e>
                                      </m:d>
                                    </m:e>
                                  </m:d>
                                </m:e>
                              </m:nary>
                            </m:e>
                          </m:nary>
                          <m:r>
                            <a:rPr lang="en-US" altLang="ja-JP" sz="2000" b="0" i="1" smtClean="0">
                              <a:latin typeface="Cambria Math" panose="02040503050406030204" pitchFamily="18" charset="0"/>
                              <a:ea typeface="Cambria Math" panose="02040503050406030204" pitchFamily="18" charset="0"/>
                            </a:rPr>
                            <m:t>𝑑𝑡</m:t>
                          </m:r>
                        </m:den>
                      </m:f>
                    </m:oMath>
                  </m:oMathPara>
                </a14:m>
                <a:endParaRPr lang="ja-JP" altLang="en-US" sz="2000" dirty="0"/>
              </a:p>
            </p:txBody>
          </p:sp>
        </mc:Choice>
        <mc:Fallback>
          <p:sp>
            <p:nvSpPr>
              <p:cNvPr id="10" name="正方形/長方形 9"/>
              <p:cNvSpPr>
                <a:spLocks noRot="1" noChangeAspect="1" noMove="1" noResize="1" noEditPoints="1" noAdjustHandles="1" noChangeArrowheads="1" noChangeShapeType="1" noTextEdit="1"/>
              </p:cNvSpPr>
              <p:nvPr/>
            </p:nvSpPr>
            <p:spPr>
              <a:xfrm>
                <a:off x="139612" y="2077223"/>
                <a:ext cx="9004388" cy="1041182"/>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73533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692226" y="2770345"/>
                <a:ext cx="5839291"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r>
                            <a:rPr lang="ja-JP" altLang="en-US" sz="2400" i="1">
                              <a:latin typeface="Cambria Math" panose="02040503050406030204" pitchFamily="18" charset="0"/>
                            </a:rPr>
                            <m:t>𝐴</m:t>
                          </m:r>
                          <m:r>
                            <a:rPr lang="en-US" altLang="ja-JP" sz="2400" b="0" i="1" smtClean="0">
                              <a:latin typeface="Cambria Math" panose="02040503050406030204" pitchFamily="18" charset="0"/>
                            </a:rPr>
                            <m:t>𝑅𝑇</m:t>
                          </m:r>
                          <m:r>
                            <a:rPr lang="ja-JP" altLang="en-US" sz="2400" i="1">
                              <a:latin typeface="Cambria Math" panose="02040503050406030204" pitchFamily="18" charset="0"/>
                            </a:rPr>
                            <m:t>𝑛</m:t>
                          </m:r>
                        </m:e>
                      </m:d>
                      <m:r>
                        <a:rPr lang="ja-JP" altLang="en-US" sz="2400" i="0">
                          <a:latin typeface="Cambria Math" panose="02040503050406030204" pitchFamily="18" charset="0"/>
                        </a:rPr>
                        <m:t>=</m:t>
                      </m:r>
                      <m:d>
                        <m:dPr>
                          <m:begChr m:val="{"/>
                          <m:endChr m:val=""/>
                          <m:ctrlPr>
                            <a:rPr lang="ja-JP" altLang="en-US" sz="2400" i="1">
                              <a:latin typeface="Cambria Math" panose="02040503050406030204" pitchFamily="18" charset="0"/>
                            </a:rPr>
                          </m:ctrlPr>
                        </m:dPr>
                        <m:e>
                          <m:eqArr>
                            <m:eqArrPr>
                              <m:ctrlPr>
                                <a:rPr lang="ja-JP" altLang="en-US" sz="2400" i="1">
                                  <a:latin typeface="Cambria Math" panose="02040503050406030204" pitchFamily="18" charset="0"/>
                                </a:rPr>
                              </m:ctrlPr>
                            </m:eqArrPr>
                            <m:e>
                              <m:r>
                                <a:rPr lang="ja-JP" altLang="en-US" sz="2400" i="0">
                                  <a:latin typeface="Cambria Math" panose="02040503050406030204" pitchFamily="18" charset="0"/>
                                </a:rPr>
                                <m:t>&amp;1 </m:t>
                              </m:r>
                              <m:r>
                                <a:rPr lang="ja-JP" altLang="en-US" sz="2400" i="1">
                                  <a:latin typeface="Cambria Math" panose="02040503050406030204" pitchFamily="18" charset="0"/>
                                </a:rPr>
                                <m:t>𝑖𝑓</m:t>
                              </m:r>
                              <m:r>
                                <a:rPr lang="ja-JP" altLang="en-US" sz="2400" i="0">
                                  <a:latin typeface="Cambria Math" panose="02040503050406030204" pitchFamily="18" charset="0"/>
                                </a:rPr>
                                <m:t> </m:t>
                              </m:r>
                              <m:r>
                                <a:rPr lang="ja-JP" altLang="en-US" sz="2400" i="1">
                                  <a:latin typeface="Cambria Math" panose="02040503050406030204" pitchFamily="18" charset="0"/>
                                </a:rPr>
                                <m:t>𝑇𝑟</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Pre>
                                    <m:sPrePr>
                                      <m:ctrlPr>
                                        <a:rPr lang="ja-JP" altLang="en-US" sz="2400" i="1">
                                          <a:latin typeface="Cambria Math" panose="02040503050406030204" pitchFamily="18" charset="0"/>
                                        </a:rPr>
                                      </m:ctrlPr>
                                    </m:sPrePr>
                                    <m:sub/>
                                    <m:sup>
                                      <m:r>
                                        <a:rPr lang="ja-JP" altLang="en-US" sz="2400" i="1">
                                          <a:latin typeface="Cambria Math" panose="02040503050406030204" pitchFamily="18" charset="0"/>
                                        </a:rPr>
                                        <m:t>𝑡</m:t>
                                      </m:r>
                                    </m:sup>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sPre>
                                </m:e>
                              </m:d>
                              <m:r>
                                <a:rPr lang="ja-JP" altLang="en-US" sz="2400" i="0">
                                  <a:latin typeface="Cambria Math" panose="02040503050406030204" pitchFamily="18" charset="0"/>
                                </a:rPr>
                                <m:t>≠0</m:t>
                              </m:r>
                            </m:e>
                            <m:e>
                              <m:r>
                                <a:rPr lang="ja-JP" altLang="en-US" sz="2400" i="0">
                                  <a:latin typeface="Cambria Math" panose="02040503050406030204" pitchFamily="18" charset="0"/>
                                </a:rPr>
                                <m:t>&amp;0 </m:t>
                              </m:r>
                              <m:r>
                                <a:rPr lang="ja-JP" altLang="en-US" sz="2400" i="1">
                                  <a:latin typeface="Cambria Math" panose="02040503050406030204" pitchFamily="18" charset="0"/>
                                </a:rPr>
                                <m:t>𝑜𝑡h𝑒𝑟𝑤𝑖𝑠𝑒</m:t>
                              </m:r>
                              <m:r>
                                <a:rPr lang="ja-JP" altLang="en-US" sz="2400" i="0">
                                  <a:latin typeface="Cambria Math" panose="02040503050406030204" pitchFamily="18" charset="0"/>
                                </a:rPr>
                                <m:t>          </m:t>
                              </m:r>
                            </m:e>
                          </m:eqArr>
                        </m:e>
                      </m:d>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692226" y="2770345"/>
                <a:ext cx="5839291" cy="916148"/>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804334" y="1509073"/>
            <a:ext cx="7774468" cy="830997"/>
          </a:xfrm>
          <a:prstGeom prst="rect">
            <a:avLst/>
          </a:prstGeom>
          <a:noFill/>
        </p:spPr>
        <p:txBody>
          <a:bodyPr wrap="square" rtlCol="0">
            <a:spAutoFit/>
          </a:bodyPr>
          <a:lstStyle/>
          <a:p>
            <a:r>
              <a:rPr lang="en-US" altLang="ja-JP" sz="2400" i="1" dirty="0"/>
              <a:t>n</a:t>
            </a:r>
            <a:r>
              <a:rPr lang="ja-JP" altLang="ja-JP" sz="2400" dirty="0"/>
              <a:t>番目</a:t>
            </a:r>
            <a:r>
              <a:rPr lang="ja-JP" altLang="ja-JP" sz="2400" dirty="0" smtClean="0"/>
              <a:t>の</a:t>
            </a:r>
            <a:r>
              <a:rPr lang="ja-JP" altLang="en-US" sz="2400" dirty="0" smtClean="0"/>
              <a:t>無線アクセスポイント</a:t>
            </a:r>
            <a:r>
              <a:rPr lang="ja-JP" altLang="ja-JP" sz="2400" dirty="0" smtClean="0"/>
              <a:t>の</a:t>
            </a:r>
            <a:r>
              <a:rPr lang="ja-JP" altLang="ja-JP" sz="2400" dirty="0"/>
              <a:t>アクセス可能範囲内に時刻</a:t>
            </a:r>
            <a:r>
              <a:rPr lang="en-US" altLang="ja-JP" sz="2400" i="1" dirty="0"/>
              <a:t>t</a:t>
            </a:r>
            <a:r>
              <a:rPr lang="ja-JP" altLang="ja-JP" sz="2400" dirty="0"/>
              <a:t>の対象者が存在するか否か</a:t>
            </a:r>
            <a:endParaRPr kumimoji="1" lang="ja-JP" altLang="en-US" sz="2400" dirty="0"/>
          </a:p>
        </p:txBody>
      </p:sp>
    </p:spTree>
    <p:extLst>
      <p:ext uri="{BB962C8B-B14F-4D97-AF65-F5344CB8AC3E}">
        <p14:creationId xmlns:p14="http://schemas.microsoft.com/office/powerpoint/2010/main" val="752565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テキスト ボックス 2"/>
              <p:cNvSpPr txBox="1"/>
              <p:nvPr/>
            </p:nvSpPr>
            <p:spPr>
              <a:xfrm>
                <a:off x="1648180" y="2699211"/>
                <a:ext cx="6154130"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b="0" i="1" smtClean="0">
                              <a:latin typeface="Cambria Math" panose="02040503050406030204" pitchFamily="18" charset="0"/>
                            </a:rPr>
                            <m:t>𝑅𝑇</m:t>
                          </m:r>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m:t>
                              </m:r>
                              <m:r>
                                <a:rPr lang="en-US" altLang="ja-JP" sz="2000" b="0" i="1" smtClean="0">
                                  <a:latin typeface="Cambria Math" panose="02040503050406030204" pitchFamily="18" charset="0"/>
                                </a:rPr>
                                <m:t>𝑇</m:t>
                              </m:r>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sub>
                        <m:sup/>
                        <m:e>
                          <m:d>
                            <m:dPr>
                              <m:begChr m:val="{"/>
                              <m:endChr m:val="}"/>
                              <m:ctrlPr>
                                <a:rPr lang="en-US" altLang="ja-JP" sz="2000" i="1" smtClean="0">
                                  <a:latin typeface="Cambria Math" panose="02040503050406030204" pitchFamily="18" charset="0"/>
                                </a:rPr>
                              </m:ctrlPr>
                            </m:dPr>
                            <m:e>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𝑛</m:t>
                                  </m:r>
                                </m:sup>
                                <m:e>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𝑗</m:t>
                                      </m:r>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𝑚</m:t>
                                      </m:r>
                                    </m:sup>
                                    <m:e>
                                      <m:sSub>
                                        <m:sSubPr>
                                          <m:ctrlPr>
                                            <a:rPr lang="en-US" altLang="ja-JP" sz="2000" i="1" smtClean="0">
                                              <a:latin typeface="Cambria Math" panose="02040503050406030204" pitchFamily="18" charset="0"/>
                                            </a:rPr>
                                          </m:ctrlPr>
                                        </m:sSubPr>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𝑑𝑖𝑟</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sub>
                                          <m:r>
                                            <a:rPr lang="en-US" altLang="ja-JP" sz="2000" b="0" i="1" smtClean="0">
                                              <a:latin typeface="Cambria Math" panose="02040503050406030204" pitchFamily="18" charset="0"/>
                                            </a:rPr>
                                            <m:t>𝑖𝑗</m:t>
                                          </m:r>
                                        </m:sub>
                                      </m:sSub>
                                      <m:r>
                                        <a:rPr lang="en-US" altLang="ja-JP" sz="2000" i="1">
                                          <a:latin typeface="Cambria Math" panose="02040503050406030204" pitchFamily="18" charset="0"/>
                                        </a:rPr>
                                        <m:t>∙</m:t>
                                      </m:r>
                                      <m:sSub>
                                        <m:sSubPr>
                                          <m:ctrlPr>
                                            <a:rPr lang="en-US" altLang="ja-JP" sz="2000" i="1" smtClean="0">
                                              <a:latin typeface="Cambria Math" panose="02040503050406030204" pitchFamily="18" charset="0"/>
                                            </a:rPr>
                                          </m:ctrlPr>
                                        </m:sSubPr>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sub>
                                          <m:r>
                                            <a:rPr lang="en-US" altLang="ja-JP" sz="2000" b="0" i="1" smtClean="0">
                                              <a:latin typeface="Cambria Math" panose="02040503050406030204" pitchFamily="18" charset="0"/>
                                            </a:rPr>
                                            <m:t>𝑖𝑗</m:t>
                                          </m:r>
                                        </m:sub>
                                      </m:sSub>
                                    </m:e>
                                  </m:nary>
                                </m:e>
                              </m:nary>
                            </m:e>
                          </m:d>
                        </m:e>
                      </m:nary>
                    </m:oMath>
                  </m:oMathPara>
                </a14:m>
                <a:endParaRPr kumimoji="1" lang="ja-JP" altLang="en-US" sz="2000" dirty="0"/>
              </a:p>
            </p:txBody>
          </p:sp>
        </mc:Choice>
        <mc:Fallback>
          <p:sp>
            <p:nvSpPr>
              <p:cNvPr id="3" name="テキスト ボックス 2"/>
              <p:cNvSpPr txBox="1">
                <a:spLocks noRot="1" noChangeAspect="1" noMove="1" noResize="1" noEditPoints="1" noAdjustHandles="1" noChangeArrowheads="1" noChangeShapeType="1" noTextEdit="1"/>
              </p:cNvSpPr>
              <p:nvPr/>
            </p:nvSpPr>
            <p:spPr>
              <a:xfrm>
                <a:off x="1648180" y="2699211"/>
                <a:ext cx="6154130" cy="107491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439061" y="1781471"/>
            <a:ext cx="8094427" cy="461665"/>
          </a:xfrm>
          <a:prstGeom prst="rect">
            <a:avLst/>
          </a:prstGeom>
          <a:noFill/>
        </p:spPr>
        <p:txBody>
          <a:bodyPr wrap="square" rtlCol="0">
            <a:spAutoFit/>
          </a:bodyPr>
          <a:lstStyle/>
          <a:p>
            <a:r>
              <a:rPr lang="en-US" altLang="ja-JP" sz="2400" i="1" dirty="0"/>
              <a:t>n</a:t>
            </a:r>
            <a:r>
              <a:rPr lang="ja-JP" altLang="ja-JP" sz="2400" dirty="0"/>
              <a:t>番目</a:t>
            </a:r>
            <a:r>
              <a:rPr lang="ja-JP" altLang="ja-JP" sz="2400" dirty="0" smtClean="0"/>
              <a:t>の</a:t>
            </a:r>
            <a:r>
              <a:rPr lang="ja-JP" altLang="en-US" sz="2400" dirty="0" smtClean="0"/>
              <a:t>無線アクセスポイントが</a:t>
            </a:r>
            <a:r>
              <a:rPr lang="ja-JP" altLang="ja-JP" sz="2400" dirty="0" smtClean="0"/>
              <a:t>時刻</a:t>
            </a:r>
            <a:r>
              <a:rPr lang="en-US" altLang="ja-JP" sz="2400" i="1" dirty="0" smtClean="0"/>
              <a:t>t</a:t>
            </a:r>
            <a:r>
              <a:rPr lang="ja-JP" altLang="en-US" sz="2400" dirty="0" smtClean="0"/>
              <a:t>に</a:t>
            </a:r>
            <a:r>
              <a:rPr lang="ja-JP" altLang="ja-JP" sz="2400" dirty="0" smtClean="0"/>
              <a:t>センシング</a:t>
            </a:r>
            <a:r>
              <a:rPr lang="ja-JP" altLang="en-US" sz="2400" dirty="0" smtClean="0"/>
              <a:t>する</a:t>
            </a:r>
            <a:r>
              <a:rPr lang="ja-JP" altLang="ja-JP" sz="2400" dirty="0" smtClean="0"/>
              <a:t>量</a:t>
            </a:r>
            <a:endParaRPr kumimoji="1" lang="ja-JP" altLang="en-US" sz="2400" dirty="0"/>
          </a:p>
        </p:txBody>
      </p:sp>
    </p:spTree>
    <p:extLst>
      <p:ext uri="{BB962C8B-B14F-4D97-AF65-F5344CB8AC3E}">
        <p14:creationId xmlns:p14="http://schemas.microsoft.com/office/powerpoint/2010/main" val="1498073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数理モデル提案</a:t>
            </a:r>
            <a:endParaRPr kumimoji="1" lang="en-US" altLang="ja-JP" dirty="0" smtClean="0"/>
          </a:p>
          <a:p>
            <a:pPr marL="514350" indent="-514350">
              <a:buFont typeface="+mj-lt"/>
              <a:buAutoNum type="arabicPeriod"/>
            </a:pPr>
            <a:r>
              <a:rPr lang="ja-JP" altLang="en-US" dirty="0" smtClean="0"/>
              <a:t>シミュレーション</a:t>
            </a:r>
            <a:r>
              <a:rPr lang="ja-JP" altLang="en-US" dirty="0" smtClean="0"/>
              <a:t>実験</a:t>
            </a:r>
            <a:endParaRPr lang="en-US" altLang="ja-JP" dirty="0" smtClean="0"/>
          </a:p>
          <a:p>
            <a:pPr marL="514350" indent="-514350">
              <a:buFont typeface="+mj-lt"/>
              <a:buAutoNum type="arabicPeriod"/>
            </a:pPr>
            <a:r>
              <a:rPr lang="ja-JP" altLang="en-US" dirty="0"/>
              <a:t>考察</a:t>
            </a:r>
            <a:endParaRPr lang="en-US" altLang="ja-JP" dirty="0" smtClean="0"/>
          </a:p>
          <a:p>
            <a:pPr marL="514350" indent="-514350">
              <a:buFont typeface="+mj-lt"/>
              <a:buAutoNum type="arabicPeriod"/>
            </a:pPr>
            <a:r>
              <a:rPr kumimoji="1" lang="ja-JP" altLang="en-US" dirty="0" smtClean="0"/>
              <a:t>まとめ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
        <p:nvSpPr>
          <p:cNvPr id="12"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015663"/>
          </a:xfrm>
          <a:prstGeom prst="rect">
            <a:avLst/>
          </a:prstGeom>
          <a:noFill/>
        </p:spPr>
        <p:txBody>
          <a:bodyPr wrap="square" rtlCol="0">
            <a:spAutoFit/>
          </a:bodyPr>
          <a:lstStyle/>
          <a:p>
            <a:r>
              <a:rPr lang="ja-JP" altLang="en-US" sz="2000" dirty="0" smtClean="0"/>
              <a:t>モデルにあてはめるため，公開されている</a:t>
            </a:r>
            <a:r>
              <a:rPr lang="ja-JP" altLang="en-US" sz="2000" dirty="0" smtClean="0"/>
              <a:t>松江駅構内図</a:t>
            </a:r>
            <a:r>
              <a:rPr lang="ja-JP" altLang="en-US" sz="2000" dirty="0" smtClean="0"/>
              <a:t>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1976803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409" y="1644332"/>
            <a:ext cx="8339015" cy="4299268"/>
          </a:xfrm>
          <a:prstGeom prst="rect">
            <a:avLst/>
          </a:prstGeom>
          <a:noFill/>
          <a:ln>
            <a:noFill/>
          </a:ln>
        </p:spPr>
      </p:pic>
    </p:spTree>
    <p:extLst>
      <p:ext uri="{BB962C8B-B14F-4D97-AF65-F5344CB8AC3E}">
        <p14:creationId xmlns:p14="http://schemas.microsoft.com/office/powerpoint/2010/main" val="2734280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3" name="テキスト ボックス 2"/>
          <p:cNvSpPr txBox="1"/>
          <p:nvPr/>
        </p:nvSpPr>
        <p:spPr>
          <a:xfrm>
            <a:off x="1042457" y="1022305"/>
            <a:ext cx="7124701" cy="1569660"/>
          </a:xfrm>
          <a:prstGeom prst="rect">
            <a:avLst/>
          </a:prstGeom>
          <a:noFill/>
        </p:spPr>
        <p:txBody>
          <a:bodyPr wrap="square" rtlCol="0">
            <a:spAutoFit/>
          </a:bodyPr>
          <a:lstStyle/>
          <a:p>
            <a:r>
              <a:rPr lang="ja-JP" altLang="ja-JP" sz="2400" dirty="0" smtClean="0"/>
              <a:t>オープンデータは</a:t>
            </a:r>
            <a:r>
              <a:rPr lang="en-US" altLang="ja-JP" sz="2400" dirty="0" smtClean="0"/>
              <a:t>1</a:t>
            </a:r>
            <a:r>
              <a:rPr lang="ja-JP" altLang="ja-JP" sz="2400" dirty="0" smtClean="0"/>
              <a:t>分毎</a:t>
            </a:r>
            <a:r>
              <a:rPr lang="ja-JP" altLang="en-US" sz="2400" dirty="0" smtClean="0"/>
              <a:t>の積算値で表されるが</a:t>
            </a:r>
            <a:r>
              <a:rPr lang="ja-JP" altLang="ja-JP" sz="2400" dirty="0" smtClean="0"/>
              <a:t>，</a:t>
            </a:r>
            <a:r>
              <a:rPr lang="en-US" altLang="ja-JP" sz="2400" dirty="0" smtClean="0"/>
              <a:t/>
            </a:r>
            <a:br>
              <a:rPr lang="en-US" altLang="ja-JP" sz="2400" dirty="0" smtClean="0"/>
            </a:br>
            <a:r>
              <a:rPr lang="ja-JP" altLang="en-US" sz="2400" dirty="0" smtClean="0"/>
              <a:t>シミュレータの</a:t>
            </a:r>
            <a:r>
              <a:rPr lang="ja-JP" altLang="ja-JP" sz="2400" dirty="0"/>
              <a:t>センシング</a:t>
            </a:r>
            <a:r>
              <a:rPr lang="ja-JP" altLang="ja-JP" sz="2400" dirty="0" smtClean="0"/>
              <a:t>周期</a:t>
            </a:r>
            <a:r>
              <a:rPr lang="ja-JP" altLang="en-US" sz="2400" dirty="0" smtClean="0"/>
              <a:t>は</a:t>
            </a:r>
            <a:r>
              <a:rPr lang="en-US" altLang="ja-JP" sz="2400" dirty="0" smtClean="0"/>
              <a:t>1</a:t>
            </a:r>
            <a:r>
              <a:rPr lang="ja-JP" altLang="ja-JP" sz="2400" dirty="0" smtClean="0"/>
              <a:t>秒</a:t>
            </a:r>
            <a:r>
              <a:rPr lang="ja-JP" altLang="en-US" sz="2400" dirty="0" smtClean="0"/>
              <a:t>毎</a:t>
            </a:r>
            <a:r>
              <a:rPr lang="ja-JP" altLang="ja-JP" sz="2400" dirty="0" smtClean="0"/>
              <a:t>と</a:t>
            </a:r>
            <a:r>
              <a:rPr lang="ja-JP" altLang="en-US" sz="2400" dirty="0" smtClean="0"/>
              <a:t>した</a:t>
            </a:r>
            <a:r>
              <a:rPr lang="ja-JP" altLang="ja-JP" sz="2400" dirty="0" smtClean="0"/>
              <a:t>．</a:t>
            </a:r>
            <a:endParaRPr lang="en-US" altLang="ja-JP" sz="2400" dirty="0" smtClean="0"/>
          </a:p>
          <a:p>
            <a:r>
              <a:rPr lang="ja-JP" altLang="en-US" sz="2400" dirty="0" smtClean="0"/>
              <a:t>そこで，</a:t>
            </a:r>
            <a:r>
              <a:rPr lang="ja-JP" altLang="ja-JP" sz="2400" dirty="0" smtClean="0"/>
              <a:t>次</a:t>
            </a:r>
            <a:r>
              <a:rPr lang="ja-JP" altLang="ja-JP" sz="2400" dirty="0"/>
              <a:t>に示すアルゴリズムを</a:t>
            </a:r>
            <a:r>
              <a:rPr lang="ja-JP" altLang="ja-JP" sz="2400" dirty="0" smtClean="0"/>
              <a:t>用いてオープンデータ</a:t>
            </a:r>
            <a:r>
              <a:rPr lang="ja-JP" altLang="ja-JP" sz="2400" dirty="0" smtClean="0"/>
              <a:t>を</a:t>
            </a:r>
            <a:r>
              <a:rPr lang="en-US" altLang="ja-JP" sz="2400" dirty="0" smtClean="0"/>
              <a:t>1</a:t>
            </a:r>
            <a:r>
              <a:rPr lang="ja-JP" altLang="ja-JP" sz="2400" dirty="0"/>
              <a:t>秒毎のデータへ変換した．</a:t>
            </a:r>
            <a:endParaRPr kumimoji="1" lang="ja-JP" altLang="en-US" sz="2400" dirty="0"/>
          </a:p>
        </p:txBody>
      </p:sp>
      <p:sp>
        <p:nvSpPr>
          <p:cNvPr id="5" name="テキスト ボックス 4"/>
          <p:cNvSpPr txBox="1"/>
          <p:nvPr/>
        </p:nvSpPr>
        <p:spPr>
          <a:xfrm>
            <a:off x="1939924" y="3015299"/>
            <a:ext cx="5807076" cy="2246769"/>
          </a:xfrm>
          <a:prstGeom prst="rect">
            <a:avLst/>
          </a:prstGeom>
          <a:noFill/>
        </p:spPr>
        <p:txBody>
          <a:bodyPr wrap="square" rtlCol="0">
            <a:spAutoFit/>
          </a:bodyPr>
          <a:lstStyle/>
          <a:p>
            <a:r>
              <a:rPr kumimoji="1" lang="en-US" altLang="ja-JP" sz="2800" dirty="0" smtClean="0"/>
              <a:t>10  </a:t>
            </a:r>
            <a:r>
              <a:rPr kumimoji="1" lang="ja-JP" altLang="en-US" sz="2800" dirty="0" smtClean="0"/>
              <a:t>→  </a:t>
            </a:r>
            <a:r>
              <a:rPr kumimoji="1" lang="en-US" altLang="ja-JP" sz="2800" dirty="0" smtClean="0"/>
              <a:t>{</a:t>
            </a:r>
            <a:r>
              <a:rPr kumimoji="1" lang="en-US" altLang="ja-JP" sz="2800" u="sng" dirty="0" smtClean="0"/>
              <a:t>1,0,0,0,0,0</a:t>
            </a:r>
            <a:r>
              <a:rPr kumimoji="1" lang="en-US" altLang="ja-JP" sz="2800" dirty="0" smtClean="0"/>
              <a:t>,1,0,0,0,0,0,1,0,…}</a:t>
            </a:r>
          </a:p>
          <a:p>
            <a:pPr marL="457200" indent="-457200">
              <a:buAutoNum type="arabicPlain" startAt="20"/>
            </a:pPr>
            <a:r>
              <a:rPr lang="ja-JP" altLang="en-US" sz="2800" dirty="0" smtClean="0"/>
              <a:t> →  </a:t>
            </a:r>
            <a:r>
              <a:rPr lang="en-US" altLang="ja-JP" sz="2800" dirty="0" smtClean="0"/>
              <a:t>{</a:t>
            </a:r>
            <a:r>
              <a:rPr lang="en-US" altLang="ja-JP" sz="2800" u="sng" dirty="0" smtClean="0"/>
              <a:t>1,0,0,1,0,0</a:t>
            </a:r>
            <a:r>
              <a:rPr lang="en-US" altLang="ja-JP" sz="2800" dirty="0" smtClean="0"/>
              <a:t>,1,0,0,1,0,0,1,0,…}</a:t>
            </a:r>
          </a:p>
          <a:p>
            <a:pPr marL="457200" indent="-457200">
              <a:buAutoNum type="arabicPlain" startAt="30"/>
            </a:pPr>
            <a:r>
              <a:rPr lang="ja-JP" altLang="en-US" sz="2800" dirty="0" smtClean="0"/>
              <a:t> →  </a:t>
            </a:r>
            <a:r>
              <a:rPr lang="en-US" altLang="ja-JP" sz="2800" dirty="0" smtClean="0"/>
              <a:t>{</a:t>
            </a:r>
            <a:r>
              <a:rPr lang="en-US" altLang="ja-JP" sz="2800" u="sng" dirty="0" smtClean="0"/>
              <a:t>1,0,1,0,1,0</a:t>
            </a:r>
            <a:r>
              <a:rPr lang="en-US" altLang="ja-JP" sz="2800" dirty="0" smtClean="0"/>
              <a:t>,1,0,1,0,1,0,1,0,…}</a:t>
            </a:r>
          </a:p>
          <a:p>
            <a:endParaRPr lang="en-US" altLang="ja-JP" sz="2800" dirty="0" smtClean="0"/>
          </a:p>
          <a:p>
            <a:r>
              <a:rPr kumimoji="1" lang="en-US" altLang="ja-JP" sz="2800" dirty="0" smtClean="0"/>
              <a:t>50  </a:t>
            </a:r>
            <a:r>
              <a:rPr kumimoji="1" lang="ja-JP" altLang="en-US" sz="2800" dirty="0" smtClean="0"/>
              <a:t>→  </a:t>
            </a:r>
            <a:r>
              <a:rPr kumimoji="1" lang="en-US" altLang="ja-JP" sz="2800" dirty="0" smtClean="0"/>
              <a:t>{</a:t>
            </a:r>
            <a:r>
              <a:rPr kumimoji="1" lang="en-US" altLang="ja-JP" sz="2800" u="sng" dirty="0" smtClean="0"/>
              <a:t>2,0,1,1,1,0</a:t>
            </a:r>
            <a:r>
              <a:rPr kumimoji="1" lang="en-US" altLang="ja-JP" sz="2800" dirty="0" smtClean="0"/>
              <a:t>,2,0,1,1,1,0,2,0,…}</a:t>
            </a:r>
            <a:endParaRPr kumimoji="1" lang="ja-JP" altLang="en-US" sz="2800" dirty="0"/>
          </a:p>
        </p:txBody>
      </p:sp>
    </p:spTree>
    <p:extLst>
      <p:ext uri="{BB962C8B-B14F-4D97-AF65-F5344CB8AC3E}">
        <p14:creationId xmlns:p14="http://schemas.microsoft.com/office/powerpoint/2010/main" val="41371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184655" y="217859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a:t>
            </a:r>
            <a:r>
              <a:rPr lang="ja-JP" altLang="en-US" sz="2400" dirty="0" smtClean="0">
                <a:solidFill>
                  <a:srgbClr val="FF0000"/>
                </a:solidFill>
              </a:rPr>
              <a:t>いる</a:t>
            </a:r>
            <a:r>
              <a:rPr lang="ja-JP" altLang="en-US" sz="2400" dirty="0" smtClean="0"/>
              <a:t>．</a:t>
            </a:r>
            <a:endParaRPr lang="en-US" altLang="ja-JP" sz="2400" dirty="0" smtClean="0"/>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pic>
        <p:nvPicPr>
          <p:cNvPr id="2" name="図 1"/>
          <p:cNvPicPr>
            <a:picLocks noChangeAspect="1"/>
          </p:cNvPicPr>
          <p:nvPr/>
        </p:nvPicPr>
        <p:blipFill>
          <a:blip r:embed="rId2"/>
          <a:stretch>
            <a:fillRect/>
          </a:stretch>
        </p:blipFill>
        <p:spPr>
          <a:xfrm>
            <a:off x="563960" y="1118612"/>
            <a:ext cx="7970440" cy="3729289"/>
          </a:xfrm>
          <a:prstGeom prst="rect">
            <a:avLst/>
          </a:prstGeom>
        </p:spPr>
      </p:pic>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考察</a:t>
            </a:r>
            <a:endParaRPr kumimoji="1" lang="ja-JP" altLang="en-US" dirty="0"/>
          </a:p>
        </p:txBody>
      </p:sp>
      <p:sp>
        <p:nvSpPr>
          <p:cNvPr id="3" name="コンテンツ プレースホルダー 2"/>
          <p:cNvSpPr>
            <a:spLocks noGrp="1"/>
          </p:cNvSpPr>
          <p:nvPr>
            <p:ph idx="1"/>
          </p:nvPr>
        </p:nvSpPr>
        <p:spPr>
          <a:xfrm>
            <a:off x="258999" y="1037685"/>
            <a:ext cx="7886700" cy="1791376"/>
          </a:xfrm>
        </p:spPr>
        <p:txBody>
          <a:bodyPr/>
          <a:lstStyle/>
          <a:p>
            <a:r>
              <a:rPr lang="ja-JP" altLang="ja-JP" dirty="0" smtClean="0"/>
              <a:t>アクセス</a:t>
            </a:r>
            <a:r>
              <a:rPr lang="ja-JP" altLang="ja-JP" dirty="0"/>
              <a:t>可能距離がセンサ有効</a:t>
            </a:r>
            <a:r>
              <a:rPr lang="ja-JP" altLang="ja-JP" dirty="0" smtClean="0"/>
              <a:t>距離</a:t>
            </a:r>
            <a:r>
              <a:rPr lang="en-US" altLang="ja-JP" dirty="0" smtClean="0"/>
              <a:t>(15</a:t>
            </a:r>
            <a:r>
              <a:rPr lang="ja-JP" altLang="en-US" dirty="0" err="1" smtClean="0"/>
              <a:t>ｍ</a:t>
            </a:r>
            <a:r>
              <a:rPr lang="en-US" altLang="ja-JP" dirty="0" smtClean="0"/>
              <a:t>)</a:t>
            </a:r>
            <a:r>
              <a:rPr lang="ja-JP" altLang="ja-JP" dirty="0" smtClean="0"/>
              <a:t>より</a:t>
            </a:r>
            <a:r>
              <a:rPr lang="ja-JP" altLang="ja-JP" dirty="0"/>
              <a:t>短いと</a:t>
            </a:r>
            <a:r>
              <a:rPr lang="ja-JP" altLang="ja-JP" dirty="0">
                <a:solidFill>
                  <a:srgbClr val="0070C0"/>
                </a:solidFill>
              </a:rPr>
              <a:t>追跡サービスとして不十分</a:t>
            </a:r>
            <a:r>
              <a:rPr lang="ja-JP" altLang="ja-JP" dirty="0"/>
              <a:t>で</a:t>
            </a:r>
            <a:r>
              <a:rPr lang="ja-JP" altLang="ja-JP" dirty="0" smtClean="0"/>
              <a:t>ある</a:t>
            </a:r>
            <a:r>
              <a:rPr lang="en-US" altLang="ja-JP" dirty="0" smtClean="0"/>
              <a:t/>
            </a:r>
            <a:br>
              <a:rPr lang="en-US" altLang="ja-JP" dirty="0" smtClean="0"/>
            </a:br>
            <a:r>
              <a:rPr lang="ja-JP" altLang="ja-JP" dirty="0" smtClean="0"/>
              <a:t>反対</a:t>
            </a:r>
            <a:r>
              <a:rPr lang="ja-JP" altLang="ja-JP" dirty="0"/>
              <a:t>にアクセス可能距離があまりに長いと，</a:t>
            </a:r>
            <a:r>
              <a:rPr lang="en-US" altLang="ja-JP" dirty="0">
                <a:solidFill>
                  <a:srgbClr val="0070C0"/>
                </a:solidFill>
              </a:rPr>
              <a:t>NPD</a:t>
            </a:r>
            <a:r>
              <a:rPr lang="ja-JP" altLang="ja-JP" dirty="0">
                <a:solidFill>
                  <a:srgbClr val="0070C0"/>
                </a:solidFill>
              </a:rPr>
              <a:t>センシング過多の原因</a:t>
            </a:r>
            <a:r>
              <a:rPr lang="ja-JP" altLang="ja-JP" dirty="0"/>
              <a:t>となる．</a:t>
            </a:r>
            <a:endParaRPr kumimoji="1" lang="ja-JP" altLang="en-US" dirty="0"/>
          </a:p>
        </p:txBody>
      </p:sp>
      <p:sp>
        <p:nvSpPr>
          <p:cNvPr id="5" name="正方形/長方形 4"/>
          <p:cNvSpPr/>
          <p:nvPr/>
        </p:nvSpPr>
        <p:spPr>
          <a:xfrm>
            <a:off x="717848" y="5561853"/>
            <a:ext cx="7785218" cy="273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026" name="Picture 2" descr="Wi-Fi無線ルーター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848" y="3637059"/>
            <a:ext cx="724938" cy="724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ドーム形の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848" y="4587171"/>
            <a:ext cx="724938" cy="7249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立ってスマホを使う人のイラスト（男子学生・笑顔）"/>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8281" y="4381778"/>
            <a:ext cx="849554" cy="1213649"/>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1649340" y="4830606"/>
            <a:ext cx="3958453" cy="3139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右矢印 10"/>
          <p:cNvSpPr/>
          <p:nvPr/>
        </p:nvSpPr>
        <p:spPr>
          <a:xfrm>
            <a:off x="1649340" y="3989892"/>
            <a:ext cx="5315484" cy="313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649340" y="5144566"/>
            <a:ext cx="2238998" cy="369332"/>
          </a:xfrm>
          <a:prstGeom prst="rect">
            <a:avLst/>
          </a:prstGeom>
          <a:noFill/>
        </p:spPr>
        <p:txBody>
          <a:bodyPr wrap="square" rtlCol="0">
            <a:spAutoFit/>
          </a:bodyPr>
          <a:lstStyle/>
          <a:p>
            <a:r>
              <a:rPr kumimoji="1" lang="ja-JP" altLang="en-US" dirty="0" smtClean="0"/>
              <a:t>センサ有効範囲</a:t>
            </a:r>
            <a:endParaRPr kumimoji="1" lang="ja-JP" altLang="en-US" dirty="0"/>
          </a:p>
        </p:txBody>
      </p:sp>
      <p:sp>
        <p:nvSpPr>
          <p:cNvPr id="13" name="テキスト ボックス 12"/>
          <p:cNvSpPr txBox="1"/>
          <p:nvPr/>
        </p:nvSpPr>
        <p:spPr>
          <a:xfrm>
            <a:off x="1649340" y="4235512"/>
            <a:ext cx="2238998" cy="369332"/>
          </a:xfrm>
          <a:prstGeom prst="rect">
            <a:avLst/>
          </a:prstGeom>
          <a:noFill/>
        </p:spPr>
        <p:txBody>
          <a:bodyPr wrap="square" rtlCol="0">
            <a:spAutoFit/>
          </a:bodyPr>
          <a:lstStyle/>
          <a:p>
            <a:r>
              <a:rPr lang="ja-JP" altLang="en-US" dirty="0" smtClean="0"/>
              <a:t>アクセス可能</a:t>
            </a:r>
            <a:r>
              <a:rPr lang="ja-JP" altLang="en-US" dirty="0"/>
              <a:t>距離</a:t>
            </a:r>
            <a:endParaRPr kumimoji="1" lang="ja-JP" altLang="en-US" dirty="0"/>
          </a:p>
        </p:txBody>
      </p:sp>
      <p:sp>
        <p:nvSpPr>
          <p:cNvPr id="14" name="テキスト ボックス 13"/>
          <p:cNvSpPr txBox="1"/>
          <p:nvPr/>
        </p:nvSpPr>
        <p:spPr>
          <a:xfrm>
            <a:off x="717847" y="3151401"/>
            <a:ext cx="5785503" cy="369332"/>
          </a:xfrm>
          <a:prstGeom prst="rect">
            <a:avLst/>
          </a:prstGeom>
          <a:noFill/>
        </p:spPr>
        <p:txBody>
          <a:bodyPr wrap="square" rtlCol="0">
            <a:spAutoFit/>
          </a:bodyPr>
          <a:lstStyle/>
          <a:p>
            <a:r>
              <a:rPr lang="ja-JP" altLang="en-US" dirty="0" smtClean="0"/>
              <a:t>例：アクセス可能距離がセンサ有効範囲より長い場合</a:t>
            </a:r>
            <a:endParaRPr kumimoji="1" lang="ja-JP" altLang="en-US" dirty="0"/>
          </a:p>
        </p:txBody>
      </p:sp>
      <p:pic>
        <p:nvPicPr>
          <p:cNvPr id="1036" name="Picture 12" descr="通勤しているOL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6266" y="4381779"/>
            <a:ext cx="784826" cy="121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889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考察</a:t>
            </a:r>
            <a:endParaRPr kumimoji="1" lang="ja-JP" altLang="en-US" dirty="0"/>
          </a:p>
        </p:txBody>
      </p:sp>
      <p:sp>
        <p:nvSpPr>
          <p:cNvPr id="3" name="コンテンツ プレースホルダー 2"/>
          <p:cNvSpPr>
            <a:spLocks noGrp="1"/>
          </p:cNvSpPr>
          <p:nvPr>
            <p:ph idx="1"/>
          </p:nvPr>
        </p:nvSpPr>
        <p:spPr>
          <a:xfrm>
            <a:off x="258999" y="1037685"/>
            <a:ext cx="7886700" cy="2041237"/>
          </a:xfrm>
        </p:spPr>
        <p:txBody>
          <a:bodyPr/>
          <a:lstStyle/>
          <a:p>
            <a:r>
              <a:rPr lang="ja-JP" altLang="ja-JP" dirty="0"/>
              <a:t>対象者数が少ないときの</a:t>
            </a:r>
            <a:r>
              <a:rPr lang="en-US" altLang="ja-JP" dirty="0"/>
              <a:t>LPLC</a:t>
            </a:r>
            <a:r>
              <a:rPr lang="ja-JP" altLang="ja-JP" dirty="0"/>
              <a:t>モデルのプライバシ保護能力が</a:t>
            </a:r>
            <a:r>
              <a:rPr lang="ja-JP" altLang="ja-JP" dirty="0">
                <a:solidFill>
                  <a:srgbClr val="FF0000"/>
                </a:solidFill>
              </a:rPr>
              <a:t>特に優れている</a:t>
            </a:r>
            <a:r>
              <a:rPr lang="ja-JP" altLang="ja-JP" dirty="0" smtClean="0"/>
              <a:t>．</a:t>
            </a:r>
            <a:r>
              <a:rPr lang="en-US" altLang="ja-JP" dirty="0" smtClean="0"/>
              <a:t/>
            </a:r>
            <a:br>
              <a:rPr lang="en-US" altLang="ja-JP" dirty="0" smtClean="0"/>
            </a:br>
            <a:r>
              <a:rPr lang="ja-JP" altLang="ja-JP" dirty="0" smtClean="0"/>
              <a:t>その</a:t>
            </a:r>
            <a:r>
              <a:rPr lang="ja-JP" altLang="ja-JP" dirty="0"/>
              <a:t>ため対象者人数に対して</a:t>
            </a:r>
            <a:r>
              <a:rPr lang="en-US" altLang="ja-JP" dirty="0"/>
              <a:t>LPLC</a:t>
            </a:r>
            <a:r>
              <a:rPr lang="ja-JP" altLang="ja-JP" dirty="0"/>
              <a:t>ノードの数を減らすことが出来れば，</a:t>
            </a:r>
            <a:r>
              <a:rPr lang="ja-JP" altLang="ja-JP" dirty="0">
                <a:solidFill>
                  <a:srgbClr val="FF0000"/>
                </a:solidFill>
              </a:rPr>
              <a:t>より</a:t>
            </a:r>
            <a:r>
              <a:rPr lang="en-US" altLang="ja-JP" dirty="0">
                <a:solidFill>
                  <a:srgbClr val="FF0000"/>
                </a:solidFill>
              </a:rPr>
              <a:t>NPD</a:t>
            </a:r>
            <a:r>
              <a:rPr lang="ja-JP" altLang="ja-JP" dirty="0">
                <a:solidFill>
                  <a:srgbClr val="FF0000"/>
                </a:solidFill>
              </a:rPr>
              <a:t>流出比を抑制できる</a:t>
            </a:r>
            <a:r>
              <a:rPr lang="ja-JP" altLang="ja-JP" dirty="0"/>
              <a:t>．</a:t>
            </a:r>
            <a:endParaRPr lang="en-US" altLang="ja-JP" sz="3600" dirty="0"/>
          </a:p>
          <a:p>
            <a:endParaRPr kumimoji="1" lang="ja-JP" altLang="en-US" dirty="0"/>
          </a:p>
        </p:txBody>
      </p:sp>
      <p:pic>
        <p:nvPicPr>
          <p:cNvPr id="5" name="図 4"/>
          <p:cNvPicPr>
            <a:picLocks noChangeAspect="1"/>
          </p:cNvPicPr>
          <p:nvPr/>
        </p:nvPicPr>
        <p:blipFill>
          <a:blip r:embed="rId2"/>
          <a:stretch>
            <a:fillRect/>
          </a:stretch>
        </p:blipFill>
        <p:spPr>
          <a:xfrm>
            <a:off x="1298899" y="3252159"/>
            <a:ext cx="6460683" cy="3022889"/>
          </a:xfrm>
          <a:prstGeom prst="rect">
            <a:avLst/>
          </a:prstGeom>
        </p:spPr>
      </p:pic>
      <p:sp>
        <p:nvSpPr>
          <p:cNvPr id="6" name="正方形/長方形 5"/>
          <p:cNvSpPr/>
          <p:nvPr/>
        </p:nvSpPr>
        <p:spPr>
          <a:xfrm>
            <a:off x="1751889" y="3187582"/>
            <a:ext cx="1401510" cy="319612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41795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新数理モデル</a:t>
            </a:r>
            <a:endParaRPr kumimoji="1" lang="ja-JP" altLang="en-US" dirty="0"/>
          </a:p>
        </p:txBody>
      </p:sp>
      <p:sp>
        <p:nvSpPr>
          <p:cNvPr id="3" name="コンテンツ プレースホルダー 2"/>
          <p:cNvSpPr>
            <a:spLocks noGrp="1"/>
          </p:cNvSpPr>
          <p:nvPr>
            <p:ph idx="1"/>
          </p:nvPr>
        </p:nvSpPr>
        <p:spPr>
          <a:xfrm>
            <a:off x="258998" y="1427152"/>
            <a:ext cx="7886700" cy="4351338"/>
          </a:xfrm>
        </p:spPr>
        <p:txBody>
          <a:bodyPr/>
          <a:lstStyle/>
          <a:p>
            <a:r>
              <a:rPr kumimoji="1" lang="ja-JP" altLang="en-US" dirty="0" smtClean="0"/>
              <a:t>カメラは時間変化する可能性がある</a:t>
            </a:r>
            <a:r>
              <a:rPr kumimoji="1" lang="en-US" altLang="ja-JP" dirty="0" smtClean="0"/>
              <a:t/>
            </a:r>
            <a:br>
              <a:rPr kumimoji="1" lang="en-US" altLang="ja-JP" dirty="0" smtClean="0"/>
            </a:br>
            <a:endParaRPr kumimoji="1" lang="en-US" altLang="ja-JP" dirty="0" smtClean="0"/>
          </a:p>
          <a:p>
            <a:r>
              <a:rPr kumimoji="1" lang="ja-JP" altLang="en-US" dirty="0" smtClean="0"/>
              <a:t>顔を撮影された時にのみ、</a:t>
            </a:r>
            <a:r>
              <a:rPr kumimoji="1" lang="en-US" altLang="ja-JP" dirty="0" smtClean="0"/>
              <a:t/>
            </a:r>
            <a:br>
              <a:rPr kumimoji="1" lang="en-US" altLang="ja-JP" dirty="0" smtClean="0"/>
            </a:br>
            <a:r>
              <a:rPr kumimoji="1" lang="ja-JP" altLang="en-US" dirty="0" smtClean="0"/>
              <a:t>プライバシデータがセンシングされたとする</a:t>
            </a:r>
            <a:endParaRPr kumimoji="1" lang="en-US" altLang="ja-JP" dirty="0" smtClean="0"/>
          </a:p>
          <a:p>
            <a:endParaRPr lang="en-US" altLang="ja-JP" dirty="0"/>
          </a:p>
          <a:p>
            <a:r>
              <a:rPr kumimoji="1" lang="ja-JP" altLang="en-US" dirty="0" smtClean="0"/>
              <a:t>無線アクセスポイントに接続した時にのみ、</a:t>
            </a:r>
            <a:r>
              <a:rPr lang="en-US" altLang="ja-JP" dirty="0" smtClean="0"/>
              <a:t/>
            </a:r>
            <a:br>
              <a:rPr lang="en-US" altLang="ja-JP" dirty="0" smtClean="0"/>
            </a:br>
            <a:r>
              <a:rPr lang="ja-JP" altLang="en-US" dirty="0" smtClean="0"/>
              <a:t>それに紐づいたカメラが動作する</a:t>
            </a:r>
            <a:endParaRPr kumimoji="1" lang="en-US" altLang="ja-JP" dirty="0" smtClean="0"/>
          </a:p>
        </p:txBody>
      </p:sp>
    </p:spTree>
    <p:extLst>
      <p:ext uri="{BB962C8B-B14F-4D97-AF65-F5344CB8AC3E}">
        <p14:creationId xmlns:p14="http://schemas.microsoft.com/office/powerpoint/2010/main" val="3539267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9" name="テキスト ボックス 8"/>
          <p:cNvSpPr txBox="1"/>
          <p:nvPr/>
        </p:nvSpPr>
        <p:spPr>
          <a:xfrm>
            <a:off x="1669177" y="2472028"/>
            <a:ext cx="1088554" cy="369332"/>
          </a:xfrm>
          <a:prstGeom prst="rect">
            <a:avLst/>
          </a:prstGeom>
          <a:noFill/>
        </p:spPr>
        <p:txBody>
          <a:bodyPr wrap="square" rtlCol="0">
            <a:spAutoFit/>
          </a:bodyPr>
          <a:lstStyle/>
          <a:p>
            <a:r>
              <a:rPr lang="en-US" altLang="ja-JP" dirty="0" smtClean="0"/>
              <a:t>Cn</a:t>
            </a:r>
            <a:r>
              <a:rPr kumimoji="1" lang="en-US" altLang="ja-JP" dirty="0" smtClean="0"/>
              <a:t>(t):=</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ext uri="{D42A27DB-BD31-4B8C-83A1-F6EECF244321}">
                    <p14:modId xmlns:p14="http://schemas.microsoft.com/office/powerpoint/2010/main" val="269238594"/>
                  </p:ext>
                </p:extLst>
              </p:nvPr>
            </p:nvGraphicFramePr>
            <p:xfrm>
              <a:off x="2553878" y="1360460"/>
              <a:ext cx="2592468" cy="2592468"/>
            </p:xfrm>
            <a:graphic>
              <a:graphicData uri="http://schemas.openxmlformats.org/drawingml/2006/table">
                <a:tbl>
                  <a:tblPr firstRow="1" bandRow="1">
                    <a:tableStyleId>{5940675A-B579-460E-94D1-54222C63F5DA}</a:tableStyleId>
                  </a:tblPr>
                  <a:tblGrid>
                    <a:gridCol w="648117">
                      <a:extLst>
                        <a:ext uri="{9D8B030D-6E8A-4147-A177-3AD203B41FA5}">
                          <a16:colId xmlns:a16="http://schemas.microsoft.com/office/drawing/2014/main" val="849826274"/>
                        </a:ext>
                      </a:extLst>
                    </a:gridCol>
                    <a:gridCol w="648117">
                      <a:extLst>
                        <a:ext uri="{9D8B030D-6E8A-4147-A177-3AD203B41FA5}">
                          <a16:colId xmlns:a16="http://schemas.microsoft.com/office/drawing/2014/main" val="3122597115"/>
                        </a:ext>
                      </a:extLst>
                    </a:gridCol>
                    <a:gridCol w="648117">
                      <a:extLst>
                        <a:ext uri="{9D8B030D-6E8A-4147-A177-3AD203B41FA5}">
                          <a16:colId xmlns:a16="http://schemas.microsoft.com/office/drawing/2014/main" val="2119792792"/>
                        </a:ext>
                      </a:extLst>
                    </a:gridCol>
                    <a:gridCol w="648117">
                      <a:extLst>
                        <a:ext uri="{9D8B030D-6E8A-4147-A177-3AD203B41FA5}">
                          <a16:colId xmlns:a16="http://schemas.microsoft.com/office/drawing/2014/main" val="3054159046"/>
                        </a:ext>
                      </a:extLst>
                    </a:gridCol>
                  </a:tblGrid>
                  <a:tr h="648117">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11</m:t>
                                    </m:r>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𝑡</m:t>
                                </m:r>
                                <m:r>
                                  <a:rPr kumimoji="1" lang="en-US" altLang="ja-JP" sz="1200" b="0" i="1" smtClean="0">
                                    <a:latin typeface="Cambria Math" panose="02040503050406030204" pitchFamily="18" charset="0"/>
                                  </a:rPr>
                                  <m:t>)</m:t>
                                </m:r>
                              </m:oMath>
                            </m:oMathPara>
                          </a14:m>
                          <a:endParaRPr kumimoji="1" lang="ja-JP" altLang="en-US" sz="1200" dirty="0"/>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2282192497"/>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285879134"/>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1414773290"/>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14</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3029169098"/>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69238594"/>
                  </p:ext>
                </p:extLst>
              </p:nvPr>
            </p:nvGraphicFramePr>
            <p:xfrm>
              <a:off x="2553878" y="1360460"/>
              <a:ext cx="2592468" cy="2592468"/>
            </p:xfrm>
            <a:graphic>
              <a:graphicData uri="http://schemas.openxmlformats.org/drawingml/2006/table">
                <a:tbl>
                  <a:tblPr firstRow="1" bandRow="1">
                    <a:tableStyleId>{5940675A-B579-460E-94D1-54222C63F5DA}</a:tableStyleId>
                  </a:tblPr>
                  <a:tblGrid>
                    <a:gridCol w="648117">
                      <a:extLst>
                        <a:ext uri="{9D8B030D-6E8A-4147-A177-3AD203B41FA5}">
                          <a16:colId xmlns:a16="http://schemas.microsoft.com/office/drawing/2014/main" xmlns="" xmlns:a14="http://schemas.microsoft.com/office/drawing/2010/main" val="849826274"/>
                        </a:ext>
                      </a:extLst>
                    </a:gridCol>
                    <a:gridCol w="648117">
                      <a:extLst>
                        <a:ext uri="{9D8B030D-6E8A-4147-A177-3AD203B41FA5}">
                          <a16:colId xmlns:a16="http://schemas.microsoft.com/office/drawing/2014/main" xmlns="" xmlns:a14="http://schemas.microsoft.com/office/drawing/2010/main" val="3122597115"/>
                        </a:ext>
                      </a:extLst>
                    </a:gridCol>
                    <a:gridCol w="648117">
                      <a:extLst>
                        <a:ext uri="{9D8B030D-6E8A-4147-A177-3AD203B41FA5}">
                          <a16:colId xmlns:a16="http://schemas.microsoft.com/office/drawing/2014/main" xmlns="" xmlns:a14="http://schemas.microsoft.com/office/drawing/2010/main" val="2119792792"/>
                        </a:ext>
                      </a:extLst>
                    </a:gridCol>
                    <a:gridCol w="648117">
                      <a:extLst>
                        <a:ext uri="{9D8B030D-6E8A-4147-A177-3AD203B41FA5}">
                          <a16:colId xmlns:a16="http://schemas.microsoft.com/office/drawing/2014/main" xmlns="" xmlns:a14="http://schemas.microsoft.com/office/drawing/2010/main" val="3054159046"/>
                        </a:ext>
                      </a:extLst>
                    </a:gridCol>
                  </a:tblGrid>
                  <a:tr h="648117">
                    <a:tc>
                      <a:txBody>
                        <a:bodyPr/>
                        <a:lstStyle/>
                        <a:p>
                          <a:endParaRPr lang="ja-JP"/>
                        </a:p>
                      </a:txBody>
                      <a:tcPr marL="82311" marR="82311" marT="41156" marB="41156" anchor="ctr">
                        <a:blipFill rotWithShape="0">
                          <a:blip r:embed="rId2"/>
                          <a:stretch>
                            <a:fillRect l="-935" t="-935" r="-300935" b="-300000"/>
                          </a:stretch>
                        </a:blipFill>
                      </a:tcPr>
                    </a:tc>
                    <a:tc>
                      <a:txBody>
                        <a:bodyPr/>
                        <a:lstStyle/>
                        <a:p>
                          <a:endParaRPr lang="ja-JP"/>
                        </a:p>
                      </a:txBody>
                      <a:tcPr marL="82311" marR="82311" marT="41156" marB="41156" anchor="ctr">
                        <a:blipFill rotWithShape="0">
                          <a:blip r:embed="rId2"/>
                          <a:stretch>
                            <a:fillRect l="-100935" t="-935" r="-200935" b="-300000"/>
                          </a:stretch>
                        </a:blipFill>
                      </a:tcPr>
                    </a:tc>
                    <a:tc>
                      <a:txBody>
                        <a:bodyPr/>
                        <a:lstStyle/>
                        <a:p>
                          <a:endParaRPr lang="ja-JP"/>
                        </a:p>
                      </a:txBody>
                      <a:tcPr marL="82311" marR="82311" marT="41156" marB="41156" anchor="ctr">
                        <a:blipFill rotWithShape="0">
                          <a:blip r:embed="rId2"/>
                          <a:stretch>
                            <a:fillRect l="-202830" t="-935" r="-102830" b="-300000"/>
                          </a:stretch>
                        </a:blipFill>
                      </a:tcPr>
                    </a:tc>
                    <a:tc>
                      <a:txBody>
                        <a:bodyPr/>
                        <a:lstStyle/>
                        <a:p>
                          <a:endParaRPr lang="ja-JP"/>
                        </a:p>
                      </a:txBody>
                      <a:tcPr marL="82311" marR="82311" marT="41156" marB="41156" anchor="ctr">
                        <a:blipFill rotWithShape="0">
                          <a:blip r:embed="rId2"/>
                          <a:stretch>
                            <a:fillRect l="-300000" t="-935" r="-1869" b="-300000"/>
                          </a:stretch>
                        </a:blipFill>
                      </a:tcPr>
                    </a:tc>
                    <a:extLst>
                      <a:ext uri="{0D108BD9-81ED-4DB2-BD59-A6C34878D82A}">
                        <a16:rowId xmlns:a16="http://schemas.microsoft.com/office/drawing/2014/main" xmlns="" xmlns:a14="http://schemas.microsoft.com/office/drawing/2010/main" val="2282192497"/>
                      </a:ext>
                    </a:extLst>
                  </a:tr>
                  <a:tr h="648117">
                    <a:tc>
                      <a:txBody>
                        <a:bodyPr/>
                        <a:lstStyle/>
                        <a:p>
                          <a:endParaRPr lang="ja-JP"/>
                        </a:p>
                      </a:txBody>
                      <a:tcPr marL="82311" marR="82311" marT="41156" marB="41156" anchor="ctr">
                        <a:blipFill rotWithShape="0">
                          <a:blip r:embed="rId2"/>
                          <a:stretch>
                            <a:fillRect l="-935" t="-101887" r="-300935" b="-202830"/>
                          </a:stretch>
                        </a:blipFill>
                      </a:tcPr>
                    </a:tc>
                    <a:tc>
                      <a:txBody>
                        <a:bodyPr/>
                        <a:lstStyle/>
                        <a:p>
                          <a:endParaRPr lang="ja-JP"/>
                        </a:p>
                      </a:txBody>
                      <a:tcPr marL="82311" marR="82311" marT="41156" marB="41156" anchor="ctr">
                        <a:blipFill rotWithShape="0">
                          <a:blip r:embed="rId2"/>
                          <a:stretch>
                            <a:fillRect l="-100935" t="-101887" r="-200935" b="-202830"/>
                          </a:stretch>
                        </a:blipFill>
                      </a:tcPr>
                    </a:tc>
                    <a:tc>
                      <a:txBody>
                        <a:bodyPr/>
                        <a:lstStyle/>
                        <a:p>
                          <a:endParaRPr lang="ja-JP"/>
                        </a:p>
                      </a:txBody>
                      <a:tcPr marL="82311" marR="82311" marT="41156" marB="41156" anchor="ctr">
                        <a:blipFill rotWithShape="0">
                          <a:blip r:embed="rId2"/>
                          <a:stretch>
                            <a:fillRect l="-202830" t="-101887" r="-102830" b="-202830"/>
                          </a:stretch>
                        </a:blipFill>
                      </a:tcPr>
                    </a:tc>
                    <a:tc>
                      <a:txBody>
                        <a:bodyPr/>
                        <a:lstStyle/>
                        <a:p>
                          <a:endParaRPr lang="ja-JP"/>
                        </a:p>
                      </a:txBody>
                      <a:tcPr marL="82311" marR="82311" marT="41156" marB="41156" anchor="ctr">
                        <a:blipFill rotWithShape="0">
                          <a:blip r:embed="rId2"/>
                          <a:stretch>
                            <a:fillRect l="-300000" t="-101887" r="-1869" b="-202830"/>
                          </a:stretch>
                        </a:blipFill>
                      </a:tcPr>
                    </a:tc>
                    <a:extLst>
                      <a:ext uri="{0D108BD9-81ED-4DB2-BD59-A6C34878D82A}">
                        <a16:rowId xmlns:a16="http://schemas.microsoft.com/office/drawing/2014/main" xmlns="" xmlns:a14="http://schemas.microsoft.com/office/drawing/2010/main" val="285879134"/>
                      </a:ext>
                    </a:extLst>
                  </a:tr>
                  <a:tr h="648117">
                    <a:tc>
                      <a:txBody>
                        <a:bodyPr/>
                        <a:lstStyle/>
                        <a:p>
                          <a:endParaRPr lang="ja-JP"/>
                        </a:p>
                      </a:txBody>
                      <a:tcPr marL="82311" marR="82311" marT="41156" marB="41156" anchor="ctr">
                        <a:blipFill rotWithShape="0">
                          <a:blip r:embed="rId2"/>
                          <a:stretch>
                            <a:fillRect l="-935" t="-200000" r="-300935" b="-10093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xmlns:a14="http://schemas.microsoft.com/office/drawing/2010/main" val="1414773290"/>
                      </a:ext>
                    </a:extLst>
                  </a:tr>
                  <a:tr h="648117">
                    <a:tc>
                      <a:txBody>
                        <a:bodyPr/>
                        <a:lstStyle/>
                        <a:p>
                          <a:endParaRPr lang="ja-JP"/>
                        </a:p>
                      </a:txBody>
                      <a:tcPr marL="82311" marR="82311" marT="41156" marB="41156" anchor="ctr">
                        <a:blipFill rotWithShape="0">
                          <a:blip r:embed="rId2"/>
                          <a:stretch>
                            <a:fillRect l="-935" t="-302830" r="-300935" b="-188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xmlns:a14="http://schemas.microsoft.com/office/drawing/2010/main" val="3029169098"/>
                      </a:ext>
                    </a:extLst>
                  </a:tr>
                </a:tbl>
              </a:graphicData>
            </a:graphic>
          </p:graphicFrame>
        </mc:Fallback>
      </mc:AlternateContent>
      <p:grpSp>
        <p:nvGrpSpPr>
          <p:cNvPr id="16" name="グループ化 15"/>
          <p:cNvGrpSpPr/>
          <p:nvPr/>
        </p:nvGrpSpPr>
        <p:grpSpPr>
          <a:xfrm>
            <a:off x="5319438" y="2946690"/>
            <a:ext cx="1713731" cy="835037"/>
            <a:chOff x="7244532" y="3429000"/>
            <a:chExt cx="1713731" cy="835037"/>
          </a:xfrm>
        </p:grpSpPr>
        <mc:AlternateContent xmlns:mc="http://schemas.openxmlformats.org/markup-compatibility/2006" xmlns:a14="http://schemas.microsoft.com/office/drawing/2010/main">
          <mc:Choice Requires="a14">
            <p:sp>
              <p:nvSpPr>
                <p:cNvPr id="17" name="テキスト ボックス 16"/>
                <p:cNvSpPr txBox="1"/>
                <p:nvPr/>
              </p:nvSpPr>
              <p:spPr>
                <a:xfrm>
                  <a:off x="7244532" y="3682573"/>
                  <a:ext cx="1591056" cy="299313"/>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𝑛𝑖𝑗</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en-US" altLang="ja-JP" b="0" dirty="0" smtClean="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7244532" y="3682573"/>
                  <a:ext cx="1591056" cy="299313"/>
                </a:xfrm>
                <a:prstGeom prst="rect">
                  <a:avLst/>
                </a:prstGeom>
                <a:blipFill>
                  <a:blip r:embed="rId3"/>
                  <a:stretch>
                    <a:fillRect l="-4981" b="-26531"/>
                  </a:stretch>
                </a:blipFill>
              </p:spPr>
              <p:txBody>
                <a:bodyPr/>
                <a:lstStyle/>
                <a:p>
                  <a:r>
                    <a:rPr lang="ja-JP" altLang="en-US">
                      <a:noFill/>
                    </a:rPr>
                    <a:t> </a:t>
                  </a:r>
                </a:p>
              </p:txBody>
            </p:sp>
          </mc:Fallback>
        </mc:AlternateContent>
        <p:sp>
          <p:nvSpPr>
            <p:cNvPr id="18" name="左中かっこ 17"/>
            <p:cNvSpPr/>
            <p:nvPr/>
          </p:nvSpPr>
          <p:spPr>
            <a:xfrm>
              <a:off x="8234972" y="3429000"/>
              <a:ext cx="443164" cy="83503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19" name="テキスト ボックス 18"/>
            <p:cNvSpPr txBox="1"/>
            <p:nvPr/>
          </p:nvSpPr>
          <p:spPr>
            <a:xfrm>
              <a:off x="8553648" y="3497907"/>
              <a:ext cx="352227" cy="369332"/>
            </a:xfrm>
            <a:prstGeom prst="rect">
              <a:avLst/>
            </a:prstGeom>
            <a:noFill/>
          </p:spPr>
          <p:txBody>
            <a:bodyPr wrap="square" rtlCol="0">
              <a:spAutoFit/>
            </a:bodyPr>
            <a:lstStyle/>
            <a:p>
              <a:r>
                <a:rPr kumimoji="1" lang="en-US" altLang="ja-JP" dirty="0" smtClean="0"/>
                <a:t>0</a:t>
              </a:r>
              <a:endParaRPr kumimoji="1" lang="ja-JP" altLang="en-US" dirty="0"/>
            </a:p>
          </p:txBody>
        </p:sp>
        <p:sp>
          <p:nvSpPr>
            <p:cNvPr id="20" name="テキスト ボックス 19"/>
            <p:cNvSpPr txBox="1"/>
            <p:nvPr/>
          </p:nvSpPr>
          <p:spPr>
            <a:xfrm>
              <a:off x="8553648" y="3866127"/>
              <a:ext cx="404615" cy="369332"/>
            </a:xfrm>
            <a:prstGeom prst="rect">
              <a:avLst/>
            </a:prstGeom>
            <a:noFill/>
          </p:spPr>
          <p:txBody>
            <a:bodyPr wrap="square" rtlCol="0">
              <a:spAutoFit/>
            </a:bodyPr>
            <a:lstStyle/>
            <a:p>
              <a:r>
                <a:rPr lang="en-US" altLang="ja-JP" dirty="0" smtClean="0"/>
                <a:t>1</a:t>
              </a:r>
            </a:p>
          </p:txBody>
        </p:sp>
      </p:grpSp>
      <mc:AlternateContent xmlns:mc="http://schemas.openxmlformats.org/markup-compatibility/2006" xmlns:a14="http://schemas.microsoft.com/office/drawing/2010/main">
        <mc:Choice Requires="a14">
          <p:sp>
            <p:nvSpPr>
              <p:cNvPr id="22" name="テキスト ボックス 21"/>
              <p:cNvSpPr txBox="1"/>
              <p:nvPr/>
            </p:nvSpPr>
            <p:spPr>
              <a:xfrm>
                <a:off x="1795110" y="5123616"/>
                <a:ext cx="5262613" cy="1351396"/>
              </a:xfrm>
              <a:prstGeom prst="rect">
                <a:avLst/>
              </a:prstGeom>
              <a:noFill/>
            </p:spPr>
            <p:txBody>
              <a:bodyPr wrap="square" rtlCol="0">
                <a:spAutoFit/>
              </a:bodyPr>
              <a:lstStyle/>
              <a:p>
                <a:r>
                  <a:rPr kumimoji="1" lang="ja-JP" altLang="en-US" sz="2000" dirty="0" smtClean="0"/>
                  <a:t>カメラの向き</a:t>
                </a:r>
                <a:r>
                  <a:rPr lang="ja-JP" altLang="en-US" sz="2000" dirty="0" smtClean="0"/>
                  <a:t>を</a:t>
                </a:r>
                <a:r>
                  <a:rPr lang="en-US" altLang="ja-JP" sz="2000" dirty="0" err="1" smtClean="0"/>
                  <a:t>up,down,right,left</a:t>
                </a:r>
                <a:r>
                  <a:rPr lang="ja-JP" altLang="en-US" sz="2000" dirty="0" smtClean="0"/>
                  <a:t>と表記する．</a:t>
                </a:r>
                <a:endParaRPr lang="en-US" altLang="ja-JP" sz="2000" dirty="0" smtClean="0"/>
              </a:p>
              <a:p>
                <a:r>
                  <a:rPr kumimoji="1" lang="ja-JP" altLang="en-US" sz="2000" dirty="0" smtClean="0"/>
                  <a:t>カメラ方向</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C</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𝑑𝑖𝑟</m:t>
                            </m:r>
                          </m:e>
                          <m:sub>
                            <m:r>
                              <a:rPr kumimoji="1" lang="en-US" altLang="ja-JP" sz="2000" b="0" i="1" smtClean="0">
                                <a:latin typeface="Cambria Math" panose="02040503050406030204" pitchFamily="18" charset="0"/>
                              </a:rPr>
                              <m:t>𝑛</m:t>
                            </m:r>
                          </m:sub>
                        </m:sSub>
                      </m:sub>
                    </m:sSub>
                    <m:d>
                      <m:dPr>
                        <m:ctrlPr>
                          <a:rPr kumimoji="1" lang="en-US"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oMath>
                </a14:m>
                <a:r>
                  <a:rPr kumimoji="1" lang="ja-JP" altLang="en-US" sz="2000" dirty="0" smtClean="0"/>
                  <a:t>を撮影方向に応じて</a:t>
                </a:r>
                <a:r>
                  <a:rPr kumimoji="1" lang="en-US" altLang="ja-JP" sz="2000" dirty="0" err="1" smtClean="0"/>
                  <a:t>up</a:t>
                </a:r>
                <a:r>
                  <a:rPr kumimoji="1" lang="en-US" altLang="ja-JP" sz="2000" dirty="0" err="1" smtClean="0">
                    <a:sym typeface="Wingdings" panose="05000000000000000000" pitchFamily="2" charset="2"/>
                  </a:rPr>
                  <a:t></a:t>
                </a:r>
                <a:r>
                  <a:rPr kumimoji="1" lang="en-US" altLang="ja-JP" sz="2000" dirty="0" err="1" smtClean="0"/>
                  <a:t>down,right</a:t>
                </a:r>
                <a:r>
                  <a:rPr kumimoji="1" lang="en-US" altLang="ja-JP" sz="2000" dirty="0" err="1" smtClean="0">
                    <a:sym typeface="Wingdings" panose="05000000000000000000" pitchFamily="2" charset="2"/>
                  </a:rPr>
                  <a:t></a:t>
                </a:r>
                <a:r>
                  <a:rPr kumimoji="1" lang="en-US" altLang="ja-JP" sz="2000" dirty="0" err="1" smtClean="0"/>
                  <a:t>left</a:t>
                </a:r>
                <a:r>
                  <a:rPr kumimoji="1" lang="ja-JP" altLang="en-US" sz="2000" dirty="0" smtClean="0"/>
                  <a:t>と設定する</a:t>
                </a:r>
                <a:endParaRPr kumimoji="1" lang="en-US" altLang="ja-JP" sz="2000" dirty="0" smtClean="0"/>
              </a:p>
              <a:p>
                <a:endParaRPr kumimoji="1" lang="ja-JP" altLang="en-US" sz="20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1795110" y="5123616"/>
                <a:ext cx="5262613" cy="1351396"/>
              </a:xfrm>
              <a:prstGeom prst="rect">
                <a:avLst/>
              </a:prstGeom>
              <a:blipFill rotWithShape="0">
                <a:blip r:embed="rId4"/>
                <a:stretch>
                  <a:fillRect l="-1157" t="-2703" r="-2894"/>
                </a:stretch>
              </a:blipFill>
            </p:spPr>
            <p:txBody>
              <a:bodyPr/>
              <a:lstStyle/>
              <a:p>
                <a:r>
                  <a:rPr lang="ja-JP" altLang="en-US">
                    <a:noFill/>
                  </a:rPr>
                  <a:t> </a:t>
                </a:r>
              </a:p>
            </p:txBody>
          </p:sp>
        </mc:Fallback>
      </mc:AlternateContent>
      <p:sp>
        <p:nvSpPr>
          <p:cNvPr id="23" name="テキスト ボックス 22"/>
          <p:cNvSpPr txBox="1"/>
          <p:nvPr/>
        </p:nvSpPr>
        <p:spPr>
          <a:xfrm>
            <a:off x="257288" y="843368"/>
            <a:ext cx="5808949" cy="461665"/>
          </a:xfrm>
          <a:prstGeom prst="rect">
            <a:avLst/>
          </a:prstGeom>
          <a:noFill/>
        </p:spPr>
        <p:txBody>
          <a:bodyPr wrap="square" rtlCol="0">
            <a:spAutoFit/>
          </a:bodyPr>
          <a:lstStyle/>
          <a:p>
            <a:r>
              <a:rPr lang="ja-JP" altLang="en-US" sz="2400" dirty="0"/>
              <a:t>時間</a:t>
            </a:r>
            <a:r>
              <a:rPr lang="ja-JP" altLang="en-US" sz="2400" dirty="0" smtClean="0"/>
              <a:t>変化する</a:t>
            </a:r>
            <a:r>
              <a:rPr kumimoji="1" lang="ja-JP" altLang="en-US" sz="2400" dirty="0" smtClean="0"/>
              <a:t>センシング範囲をモデル化</a:t>
            </a:r>
            <a:endParaRPr kumimoji="1" lang="ja-JP" altLang="en-US" sz="2400" dirty="0"/>
          </a:p>
        </p:txBody>
      </p:sp>
      <p:sp>
        <p:nvSpPr>
          <p:cNvPr id="24" name="テキスト ボックス 23"/>
          <p:cNvSpPr txBox="1"/>
          <p:nvPr/>
        </p:nvSpPr>
        <p:spPr>
          <a:xfrm>
            <a:off x="257288" y="4495301"/>
            <a:ext cx="5808949" cy="461665"/>
          </a:xfrm>
          <a:prstGeom prst="rect">
            <a:avLst/>
          </a:prstGeom>
          <a:noFill/>
        </p:spPr>
        <p:txBody>
          <a:bodyPr wrap="square" rtlCol="0">
            <a:spAutoFit/>
          </a:bodyPr>
          <a:lstStyle/>
          <a:p>
            <a:r>
              <a:rPr lang="ja-JP" altLang="en-US" sz="2400" dirty="0" smtClean="0"/>
              <a:t>カメラの向き</a:t>
            </a:r>
            <a:r>
              <a:rPr kumimoji="1" lang="ja-JP" altLang="en-US" sz="2400" dirty="0" smtClean="0"/>
              <a:t>をモデル化</a:t>
            </a:r>
            <a:endParaRPr kumimoji="1" lang="ja-JP" altLang="en-US" sz="2400" dirty="0"/>
          </a:p>
        </p:txBody>
      </p:sp>
    </p:spTree>
    <p:extLst>
      <p:ext uri="{BB962C8B-B14F-4D97-AF65-F5344CB8AC3E}">
        <p14:creationId xmlns:p14="http://schemas.microsoft.com/office/powerpoint/2010/main" val="833119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428624" y="1144058"/>
            <a:ext cx="6200775" cy="461665"/>
          </a:xfrm>
          <a:prstGeom prst="rect">
            <a:avLst/>
          </a:prstGeom>
          <a:noFill/>
        </p:spPr>
        <p:txBody>
          <a:bodyPr wrap="square" rtlCol="0">
            <a:spAutoFit/>
          </a:bodyPr>
          <a:lstStyle/>
          <a:p>
            <a:r>
              <a:rPr kumimoji="1" lang="ja-JP" altLang="en-US" sz="2400" dirty="0" smtClean="0"/>
              <a:t>「対象者の顔の向き」をモデル化</a:t>
            </a:r>
            <a:endParaRPr kumimoji="1" lang="ja-JP" altLang="en-US" sz="2400" dirty="0"/>
          </a:p>
        </p:txBody>
      </p:sp>
      <mc:AlternateContent xmlns:mc="http://schemas.openxmlformats.org/markup-compatibility/2006" xmlns:a14="http://schemas.microsoft.com/office/drawing/2010/main">
        <mc:Choice Requires="a14">
          <p:sp>
            <p:nvSpPr>
              <p:cNvPr id="11" name="正方形/長方形 10"/>
              <p:cNvSpPr/>
              <p:nvPr/>
            </p:nvSpPr>
            <p:spPr>
              <a:xfrm>
                <a:off x="1485900" y="2230948"/>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485900" y="2230948"/>
                <a:ext cx="5600699" cy="71019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90624" y="3040390"/>
                <a:ext cx="5972176"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𝑑𝑜𝑤𝑛</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90624" y="3040390"/>
                <a:ext cx="5972176" cy="71019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1257300" y="3849832"/>
                <a:ext cx="5905500"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𝑟𝑖𝑔h𝑡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257300" y="3849832"/>
                <a:ext cx="5905500" cy="71019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485899" y="4659274"/>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𝑙𝑒𝑓𝑡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85899" y="4659274"/>
                <a:ext cx="5600699" cy="710194"/>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1465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0" y="887189"/>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0" y="887189"/>
                <a:ext cx="5600699" cy="710194"/>
              </a:xfrm>
              <a:prstGeom prst="rect">
                <a:avLst/>
              </a:prstGeom>
              <a:blipFill rotWithShape="0">
                <a:blip r:embed="rId2"/>
                <a:stretch>
                  <a:fillRect/>
                </a:stretch>
              </a:blipFill>
            </p:spPr>
            <p:txBody>
              <a:bodyPr/>
              <a:lstStyle/>
              <a:p>
                <a:r>
                  <a:rPr lang="ja-JP" altLang="en-US">
                    <a:noFill/>
                  </a:rPr>
                  <a:t> </a:t>
                </a:r>
              </a:p>
            </p:txBody>
          </p:sp>
        </mc:Fallback>
      </mc:AlternateContent>
      <p:graphicFrame>
        <p:nvGraphicFramePr>
          <p:cNvPr id="4" name="表 3"/>
          <p:cNvGraphicFramePr>
            <a:graphicFrameLocks noGrp="1"/>
          </p:cNvGraphicFramePr>
          <p:nvPr>
            <p:extLst>
              <p:ext uri="{D42A27DB-BD31-4B8C-83A1-F6EECF244321}">
                <p14:modId xmlns:p14="http://schemas.microsoft.com/office/powerpoint/2010/main" val="1004189883"/>
              </p:ext>
            </p:extLst>
          </p:nvPr>
        </p:nvGraphicFramePr>
        <p:xfrm>
          <a:off x="368442"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pPr algn="ct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0"/>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1"/>
                  </a:ext>
                </a:extLst>
              </a:tr>
              <a:tr h="281283">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2"/>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dirty="0"/>
                    </a:p>
                  </a:txBody>
                  <a:tcPr marL="70226" marR="70226" marT="35113" marB="35113" anchor="ctr"/>
                </a:tc>
                <a:extLst>
                  <a:ext uri="{0D108BD9-81ED-4DB2-BD59-A6C34878D82A}">
                    <a16:rowId xmlns:a16="http://schemas.microsoft.com/office/drawing/2014/main" val="10003"/>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3906954571"/>
              </p:ext>
            </p:extLst>
          </p:nvPr>
        </p:nvGraphicFramePr>
        <p:xfrm>
          <a:off x="1972191"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1554706077"/>
              </p:ext>
            </p:extLst>
          </p:nvPr>
        </p:nvGraphicFramePr>
        <p:xfrm>
          <a:off x="3575940"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286506190"/>
              </p:ext>
            </p:extLst>
          </p:nvPr>
        </p:nvGraphicFramePr>
        <p:xfrm>
          <a:off x="5179689"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2710456521"/>
              </p:ext>
            </p:extLst>
          </p:nvPr>
        </p:nvGraphicFramePr>
        <p:xfrm>
          <a:off x="6783438"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7" name="表 16"/>
          <p:cNvGraphicFramePr>
            <a:graphicFrameLocks noGrp="1"/>
          </p:cNvGraphicFramePr>
          <p:nvPr>
            <p:extLst>
              <p:ext uri="{D42A27DB-BD31-4B8C-83A1-F6EECF244321}">
                <p14:modId xmlns:p14="http://schemas.microsoft.com/office/powerpoint/2010/main" val="4062304487"/>
              </p:ext>
            </p:extLst>
          </p:nvPr>
        </p:nvGraphicFramePr>
        <p:xfrm>
          <a:off x="1972191"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1233439820"/>
              </p:ext>
            </p:extLst>
          </p:nvPr>
        </p:nvGraphicFramePr>
        <p:xfrm>
          <a:off x="3575940"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1165948669"/>
              </p:ext>
            </p:extLst>
          </p:nvPr>
        </p:nvGraphicFramePr>
        <p:xfrm>
          <a:off x="5179689"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20" name="表 19"/>
          <p:cNvGraphicFramePr>
            <a:graphicFrameLocks noGrp="1"/>
          </p:cNvGraphicFramePr>
          <p:nvPr>
            <p:extLst>
              <p:ext uri="{D42A27DB-BD31-4B8C-83A1-F6EECF244321}">
                <p14:modId xmlns:p14="http://schemas.microsoft.com/office/powerpoint/2010/main" val="307983534"/>
              </p:ext>
            </p:extLst>
          </p:nvPr>
        </p:nvGraphicFramePr>
        <p:xfrm>
          <a:off x="6783438"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5" name="テキスト ボックス 4"/>
              <p:cNvSpPr txBox="1"/>
              <p:nvPr/>
            </p:nvSpPr>
            <p:spPr>
              <a:xfrm>
                <a:off x="609600"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1</m:t>
                          </m:r>
                        </m:e>
                      </m:d>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09600" y="1667933"/>
                <a:ext cx="745067"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2324990"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2324990" y="1667933"/>
                <a:ext cx="745067"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3922390"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3922390" y="1667933"/>
                <a:ext cx="74506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5526139"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5526139" y="1667933"/>
                <a:ext cx="745067"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129888"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129888" y="1667933"/>
                <a:ext cx="74506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2324990"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2324990" y="3859098"/>
                <a:ext cx="745067" cy="404213"/>
              </a:xfrm>
              <a:prstGeom prst="rect">
                <a:avLst/>
              </a:prstGeom>
              <a:blipFill rotWithShape="0">
                <a:blip r:embed="rId8"/>
                <a:stretch>
                  <a:fillRect r="-7317"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3922389"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3922389" y="3859098"/>
                <a:ext cx="745067" cy="404213"/>
              </a:xfrm>
              <a:prstGeom prst="rect">
                <a:avLst/>
              </a:prstGeom>
              <a:blipFill rotWithShape="0">
                <a:blip r:embed="rId9"/>
                <a:stretch>
                  <a:fillRect r="-7317"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5519788"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519788" y="3859098"/>
                <a:ext cx="745067" cy="404213"/>
              </a:xfrm>
              <a:prstGeom prst="rect">
                <a:avLst/>
              </a:prstGeom>
              <a:blipFill rotWithShape="0">
                <a:blip r:embed="rId10"/>
                <a:stretch>
                  <a:fillRect r="-7317"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117187"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117187" y="3859098"/>
                <a:ext cx="745067" cy="404213"/>
              </a:xfrm>
              <a:prstGeom prst="rect">
                <a:avLst/>
              </a:prstGeom>
              <a:blipFill rotWithShape="0">
                <a:blip r:embed="rId11"/>
                <a:stretch>
                  <a:fillRect r="-8197" b="-1515"/>
                </a:stretch>
              </a:blipFill>
            </p:spPr>
            <p:txBody>
              <a:bodyPr/>
              <a:lstStyle/>
              <a:p>
                <a:r>
                  <a:rPr lang="ja-JP" altLang="en-US">
                    <a:noFill/>
                  </a:rPr>
                  <a:t> </a:t>
                </a:r>
              </a:p>
            </p:txBody>
          </p:sp>
        </mc:Fallback>
      </mc:AlternateContent>
      <p:sp>
        <p:nvSpPr>
          <p:cNvPr id="6" name="右矢印 5"/>
          <p:cNvSpPr/>
          <p:nvPr/>
        </p:nvSpPr>
        <p:spPr>
          <a:xfrm>
            <a:off x="2155656" y="2760505"/>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9" name="右矢印 28"/>
          <p:cNvSpPr/>
          <p:nvPr/>
        </p:nvSpPr>
        <p:spPr>
          <a:xfrm rot="16200000">
            <a:off x="4017107" y="2646529"/>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右矢印 29"/>
          <p:cNvSpPr/>
          <p:nvPr/>
        </p:nvSpPr>
        <p:spPr>
          <a:xfrm>
            <a:off x="5739921" y="2468937"/>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右矢印 30"/>
          <p:cNvSpPr/>
          <p:nvPr/>
        </p:nvSpPr>
        <p:spPr>
          <a:xfrm rot="16200000">
            <a:off x="7582526" y="2355519"/>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71095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7" y="1334452"/>
            <a:ext cx="7327689" cy="3770948"/>
          </a:xfrm>
          <a:prstGeom prst="rect">
            <a:avLst/>
          </a:prstGeom>
          <a:noFill/>
          <a:ln>
            <a:noFill/>
          </a:ln>
        </p:spPr>
      </p:pic>
    </p:spTree>
    <p:extLst>
      <p:ext uri="{BB962C8B-B14F-4D97-AF65-F5344CB8AC3E}">
        <p14:creationId xmlns:p14="http://schemas.microsoft.com/office/powerpoint/2010/main" val="1672698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83609" y="726017"/>
                <a:ext cx="4838700" cy="877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b="0" i="1" smtClean="0">
                              <a:latin typeface="Cambria Math" panose="02040503050406030204" pitchFamily="18" charset="0"/>
                            </a:rPr>
                            <m:t>𝑅𝑇</m:t>
                          </m:r>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m:t>
                              </m:r>
                              <m:r>
                                <a:rPr lang="en-US" altLang="ja-JP" sz="2000" b="0" i="1" smtClean="0">
                                  <a:latin typeface="Cambria Math" panose="02040503050406030204" pitchFamily="18" charset="0"/>
                                </a:rPr>
                                <m:t>𝑇</m:t>
                              </m:r>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sub>
                        <m:sup/>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m:t>
                                      </m:r>
                                      <m:r>
                                        <a:rPr lang="en-US" altLang="ja-JP" sz="2000" b="0" i="1" smtClean="0">
                                          <a:latin typeface="Cambria Math" panose="02040503050406030204" pitchFamily="18" charset="0"/>
                                        </a:rPr>
                                        <m:t>𝑖𝑟</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nary>
                    </m:oMath>
                  </m:oMathPara>
                </a14:m>
                <a:endParaRPr kumimoji="1" lang="ja-JP" altLang="en-US" sz="20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83609" y="726017"/>
                <a:ext cx="4838700" cy="877035"/>
              </a:xfrm>
              <a:prstGeom prst="rect">
                <a:avLst/>
              </a:prstGeom>
              <a:blipFill rotWithShape="0">
                <a:blip r:embed="rId2"/>
                <a:stretch>
                  <a:fillRect/>
                </a:stretch>
              </a:blipFill>
            </p:spPr>
            <p:txBody>
              <a:bodyPr/>
              <a:lstStyle/>
              <a:p>
                <a:r>
                  <a:rPr lang="ja-JP" altLang="en-US">
                    <a:noFill/>
                  </a:rPr>
                  <a:t> </a:t>
                </a:r>
              </a:p>
            </p:txBody>
          </p:sp>
        </mc:Fallback>
      </mc:AlternateContent>
      <p:graphicFrame>
        <p:nvGraphicFramePr>
          <p:cNvPr id="5" name="表 4"/>
          <p:cNvGraphicFramePr>
            <a:graphicFrameLocks noGrp="1"/>
          </p:cNvGraphicFramePr>
          <p:nvPr>
            <p:extLst>
              <p:ext uri="{D42A27DB-BD31-4B8C-83A1-F6EECF244321}">
                <p14:modId xmlns:p14="http://schemas.microsoft.com/office/powerpoint/2010/main" val="1134603303"/>
              </p:ext>
            </p:extLst>
          </p:nvPr>
        </p:nvGraphicFramePr>
        <p:xfrm>
          <a:off x="368442"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pPr algn="ct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0"/>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1"/>
                  </a:ext>
                </a:extLst>
              </a:tr>
              <a:tr h="281283">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2"/>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dirty="0"/>
                    </a:p>
                  </a:txBody>
                  <a:tcPr marL="70226" marR="70226" marT="35113" marB="35113" anchor="ctr"/>
                </a:tc>
                <a:extLst>
                  <a:ext uri="{0D108BD9-81ED-4DB2-BD59-A6C34878D82A}">
                    <a16:rowId xmlns:a16="http://schemas.microsoft.com/office/drawing/2014/main" val="10003"/>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160528149"/>
              </p:ext>
            </p:extLst>
          </p:nvPr>
        </p:nvGraphicFramePr>
        <p:xfrm>
          <a:off x="1972191"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3868353363"/>
              </p:ext>
            </p:extLst>
          </p:nvPr>
        </p:nvGraphicFramePr>
        <p:xfrm>
          <a:off x="3575940"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1892508"/>
              </p:ext>
            </p:extLst>
          </p:nvPr>
        </p:nvGraphicFramePr>
        <p:xfrm>
          <a:off x="5179689"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2414188510"/>
              </p:ext>
            </p:extLst>
          </p:nvPr>
        </p:nvGraphicFramePr>
        <p:xfrm>
          <a:off x="6783438"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936126037"/>
              </p:ext>
            </p:extLst>
          </p:nvPr>
        </p:nvGraphicFramePr>
        <p:xfrm>
          <a:off x="1972191"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688771118"/>
              </p:ext>
            </p:extLst>
          </p:nvPr>
        </p:nvGraphicFramePr>
        <p:xfrm>
          <a:off x="3575940"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758081919"/>
              </p:ext>
            </p:extLst>
          </p:nvPr>
        </p:nvGraphicFramePr>
        <p:xfrm>
          <a:off x="5179689"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939496819"/>
              </p:ext>
            </p:extLst>
          </p:nvPr>
        </p:nvGraphicFramePr>
        <p:xfrm>
          <a:off x="6783438"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solidFill>
                            <a:schemeClr val="tx1"/>
                          </a:solidFill>
                        </a:rPr>
                        <a:t>1</a:t>
                      </a:r>
                      <a:endParaRPr kumimoji="1" lang="ja-JP" altLang="en-US" sz="1400" dirty="0">
                        <a:solidFill>
                          <a:schemeClr val="tx1"/>
                        </a:solidFill>
                      </a:endParaRPr>
                    </a:p>
                  </a:txBody>
                  <a:tcPr marL="70226" marR="70226" marT="35113" marB="35113" anchor="ctr">
                    <a:solidFill>
                      <a:schemeClr val="accent6"/>
                    </a:solidFill>
                  </a:tcP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4" name="テキスト ボックス 13"/>
              <p:cNvSpPr txBox="1"/>
              <p:nvPr/>
            </p:nvSpPr>
            <p:spPr>
              <a:xfrm>
                <a:off x="609600"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1</m:t>
                          </m:r>
                        </m:e>
                      </m:d>
                    </m:oMath>
                  </m:oMathPara>
                </a14:m>
                <a:endParaRPr kumimoji="1" lang="ja-JP" altLang="en-US"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09600" y="1532461"/>
                <a:ext cx="745067"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2324990"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324990" y="1532461"/>
                <a:ext cx="745067"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922390"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922390" y="1532461"/>
                <a:ext cx="74506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5526139"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526139" y="1532461"/>
                <a:ext cx="745067"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29888"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29888" y="1532461"/>
                <a:ext cx="74506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2324990"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2324990" y="3147725"/>
                <a:ext cx="745067" cy="404213"/>
              </a:xfrm>
              <a:prstGeom prst="rect">
                <a:avLst/>
              </a:prstGeom>
              <a:blipFill rotWithShape="0">
                <a:blip r:embed="rId8"/>
                <a:stretch>
                  <a:fillRect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922389"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922389" y="3147725"/>
                <a:ext cx="745067" cy="404213"/>
              </a:xfrm>
              <a:prstGeom prst="rect">
                <a:avLst/>
              </a:prstGeom>
              <a:blipFill rotWithShape="0">
                <a:blip r:embed="rId9"/>
                <a:stretch>
                  <a:fillRect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519788"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519788" y="3147725"/>
                <a:ext cx="745067" cy="404213"/>
              </a:xfrm>
              <a:prstGeom prst="rect">
                <a:avLst/>
              </a:prstGeom>
              <a:blipFill rotWithShape="0">
                <a:blip r:embed="rId10"/>
                <a:stretch>
                  <a:fillRect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7117187"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7117187" y="3147725"/>
                <a:ext cx="745067" cy="404213"/>
              </a:xfrm>
              <a:prstGeom prst="rect">
                <a:avLst/>
              </a:prstGeom>
              <a:blipFill rotWithShape="0">
                <a:blip r:embed="rId11"/>
                <a:stretch>
                  <a:fillRect r="-8197"/>
                </a:stretch>
              </a:blipFill>
            </p:spPr>
            <p:txBody>
              <a:bodyPr/>
              <a:lstStyle/>
              <a:p>
                <a:r>
                  <a:rPr lang="ja-JP" altLang="en-US">
                    <a:noFill/>
                  </a:rPr>
                  <a:t> </a:t>
                </a:r>
              </a:p>
            </p:txBody>
          </p:sp>
        </mc:Fallback>
      </mc:AlternateContent>
      <p:sp>
        <p:nvSpPr>
          <p:cNvPr id="23" name="右矢印 22"/>
          <p:cNvSpPr/>
          <p:nvPr/>
        </p:nvSpPr>
        <p:spPr>
          <a:xfrm>
            <a:off x="2155656" y="2514962"/>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右矢印 23"/>
          <p:cNvSpPr/>
          <p:nvPr/>
        </p:nvSpPr>
        <p:spPr>
          <a:xfrm rot="16200000">
            <a:off x="4017107" y="2400986"/>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5" name="右矢印 24"/>
          <p:cNvSpPr/>
          <p:nvPr/>
        </p:nvSpPr>
        <p:spPr>
          <a:xfrm>
            <a:off x="5739921" y="2223394"/>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6" name="右矢印 25"/>
          <p:cNvSpPr/>
          <p:nvPr/>
        </p:nvSpPr>
        <p:spPr>
          <a:xfrm rot="16200000">
            <a:off x="7582526" y="2109976"/>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aphicFrame>
        <p:nvGraphicFramePr>
          <p:cNvPr id="27" name="表 26"/>
          <p:cNvGraphicFramePr>
            <a:graphicFrameLocks noGrp="1"/>
          </p:cNvGraphicFramePr>
          <p:nvPr>
            <p:extLst>
              <p:ext uri="{D42A27DB-BD31-4B8C-83A1-F6EECF244321}">
                <p14:modId xmlns:p14="http://schemas.microsoft.com/office/powerpoint/2010/main" val="1749890057"/>
              </p:ext>
            </p:extLst>
          </p:nvPr>
        </p:nvGraphicFramePr>
        <p:xfrm>
          <a:off x="1972191"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28" name="テキスト ボックス 27"/>
              <p:cNvSpPr txBox="1"/>
              <p:nvPr/>
            </p:nvSpPr>
            <p:spPr>
              <a:xfrm>
                <a:off x="2324990"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2324990" y="4772316"/>
                <a:ext cx="745067" cy="369332"/>
              </a:xfrm>
              <a:prstGeom prst="rect">
                <a:avLst/>
              </a:prstGeom>
              <a:blipFill rotWithShape="0">
                <a:blip r:embed="rId12"/>
                <a:stretch>
                  <a:fillRect/>
                </a:stretch>
              </a:blipFill>
            </p:spPr>
            <p:txBody>
              <a:bodyPr/>
              <a:lstStyle/>
              <a:p>
                <a:r>
                  <a:rPr lang="ja-JP" altLang="en-US">
                    <a:noFill/>
                  </a:rPr>
                  <a:t> </a:t>
                </a:r>
              </a:p>
            </p:txBody>
          </p:sp>
        </mc:Fallback>
      </mc:AlternateContent>
      <p:graphicFrame>
        <p:nvGraphicFramePr>
          <p:cNvPr id="29" name="表 28"/>
          <p:cNvGraphicFramePr>
            <a:graphicFrameLocks noGrp="1"/>
          </p:cNvGraphicFramePr>
          <p:nvPr>
            <p:extLst>
              <p:ext uri="{D42A27DB-BD31-4B8C-83A1-F6EECF244321}">
                <p14:modId xmlns:p14="http://schemas.microsoft.com/office/powerpoint/2010/main" val="2811816755"/>
              </p:ext>
            </p:extLst>
          </p:nvPr>
        </p:nvGraphicFramePr>
        <p:xfrm>
          <a:off x="3575940"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0" name="テキスト ボックス 29"/>
              <p:cNvSpPr txBox="1"/>
              <p:nvPr/>
            </p:nvSpPr>
            <p:spPr>
              <a:xfrm>
                <a:off x="3928739"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928739" y="4772316"/>
                <a:ext cx="745067" cy="369332"/>
              </a:xfrm>
              <a:prstGeom prst="rect">
                <a:avLst/>
              </a:prstGeom>
              <a:blipFill rotWithShape="0">
                <a:blip r:embed="rId13"/>
                <a:stretch>
                  <a:fillRect/>
                </a:stretch>
              </a:blipFill>
            </p:spPr>
            <p:txBody>
              <a:bodyPr/>
              <a:lstStyle/>
              <a:p>
                <a:r>
                  <a:rPr lang="ja-JP" altLang="en-US">
                    <a:noFill/>
                  </a:rPr>
                  <a:t> </a:t>
                </a:r>
              </a:p>
            </p:txBody>
          </p:sp>
        </mc:Fallback>
      </mc:AlternateContent>
      <p:graphicFrame>
        <p:nvGraphicFramePr>
          <p:cNvPr id="31" name="表 30"/>
          <p:cNvGraphicFramePr>
            <a:graphicFrameLocks noGrp="1"/>
          </p:cNvGraphicFramePr>
          <p:nvPr>
            <p:extLst>
              <p:ext uri="{D42A27DB-BD31-4B8C-83A1-F6EECF244321}">
                <p14:modId xmlns:p14="http://schemas.microsoft.com/office/powerpoint/2010/main" val="2460000013"/>
              </p:ext>
            </p:extLst>
          </p:nvPr>
        </p:nvGraphicFramePr>
        <p:xfrm>
          <a:off x="5192386"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2" name="テキスト ボックス 31"/>
              <p:cNvSpPr txBox="1"/>
              <p:nvPr/>
            </p:nvSpPr>
            <p:spPr>
              <a:xfrm>
                <a:off x="5545185"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545185" y="4772316"/>
                <a:ext cx="745067" cy="369332"/>
              </a:xfrm>
              <a:prstGeom prst="rect">
                <a:avLst/>
              </a:prstGeom>
              <a:blipFill rotWithShape="0">
                <a:blip r:embed="rId14"/>
                <a:stretch>
                  <a:fillRect/>
                </a:stretch>
              </a:blipFill>
            </p:spPr>
            <p:txBody>
              <a:bodyPr/>
              <a:lstStyle/>
              <a:p>
                <a:r>
                  <a:rPr lang="ja-JP" altLang="en-US">
                    <a:noFill/>
                  </a:rPr>
                  <a:t> </a:t>
                </a:r>
              </a:p>
            </p:txBody>
          </p:sp>
        </mc:Fallback>
      </mc:AlternateContent>
      <p:graphicFrame>
        <p:nvGraphicFramePr>
          <p:cNvPr id="33" name="表 32"/>
          <p:cNvGraphicFramePr>
            <a:graphicFrameLocks noGrp="1"/>
          </p:cNvGraphicFramePr>
          <p:nvPr>
            <p:extLst>
              <p:ext uri="{D42A27DB-BD31-4B8C-83A1-F6EECF244321}">
                <p14:modId xmlns:p14="http://schemas.microsoft.com/office/powerpoint/2010/main" val="2120090949"/>
              </p:ext>
            </p:extLst>
          </p:nvPr>
        </p:nvGraphicFramePr>
        <p:xfrm>
          <a:off x="6782749"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solidFill>
                      <a:schemeClr val="accent6"/>
                    </a:solidFill>
                  </a:tcP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dirty="0"/>
                    </a:p>
                  </a:txBody>
                  <a:tcPr marL="70226" marR="70226" marT="35113" marB="35113">
                    <a:solidFill>
                      <a:schemeClr val="bg1"/>
                    </a:solidFill>
                  </a:tcPr>
                </a:tc>
                <a:tc>
                  <a:txBody>
                    <a:bodyPr/>
                    <a:lstStyle/>
                    <a:p>
                      <a:endParaRPr kumimoji="1" lang="ja-JP" altLang="en-US" sz="1400" dirty="0"/>
                    </a:p>
                  </a:txBody>
                  <a:tcPr marL="70226" marR="70226" marT="35113" marB="35113">
                    <a:solidFill>
                      <a:schemeClr val="bg1"/>
                    </a:solidFill>
                  </a:tcPr>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solidFill>
                      <a:schemeClr val="bg1"/>
                    </a:solidFill>
                  </a:tcPr>
                </a:tc>
                <a:tc>
                  <a:txBody>
                    <a:bodyPr/>
                    <a:lstStyle/>
                    <a:p>
                      <a:endParaRPr kumimoji="1" lang="ja-JP" altLang="en-US" sz="1400" dirty="0"/>
                    </a:p>
                  </a:txBody>
                  <a:tcPr marL="70226" marR="70226" marT="35113" marB="35113">
                    <a:solidFill>
                      <a:schemeClr val="bg1"/>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4" name="テキスト ボックス 33"/>
              <p:cNvSpPr txBox="1"/>
              <p:nvPr/>
            </p:nvSpPr>
            <p:spPr>
              <a:xfrm>
                <a:off x="7135548"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135548" y="4772316"/>
                <a:ext cx="745067" cy="369332"/>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90475" y="4772316"/>
                <a:ext cx="1811867"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𝑑𝑖𝑟</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r>
                        <a:rPr lang="ja-JP" altLang="en-US" i="1" smtClean="0">
                          <a:latin typeface="Cambria Math" panose="02040503050406030204" pitchFamily="18" charset="0"/>
                        </a:rPr>
                        <m:t>=</m:t>
                      </m:r>
                      <m:r>
                        <a:rPr lang="en-US" altLang="ja-JP" b="0" i="1" smtClean="0">
                          <a:latin typeface="Cambria Math" panose="02040503050406030204" pitchFamily="18" charset="0"/>
                        </a:rPr>
                        <m:t>𝑢𝑝</m:t>
                      </m:r>
                    </m:oMath>
                  </m:oMathPara>
                </a14:m>
                <a:endParaRPr kumimoji="1" lang="ja-JP" altLang="en-US"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90475" y="4772316"/>
                <a:ext cx="1811867" cy="393121"/>
              </a:xfrm>
              <a:prstGeom prst="rect">
                <a:avLst/>
              </a:prstGeom>
              <a:blipFill rotWithShape="0">
                <a:blip r:embed="rId16"/>
                <a:stretch>
                  <a:fillRect b="-15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67965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911976" cy="461665"/>
          </a:xfrm>
          <a:prstGeom prst="rect">
            <a:avLst/>
          </a:prstGeom>
          <a:noFill/>
        </p:spPr>
        <p:txBody>
          <a:bodyPr wrap="square" rtlCol="0">
            <a:spAutoFit/>
          </a:bodyPr>
          <a:lstStyle/>
          <a:p>
            <a:r>
              <a:rPr lang="ja-JP" altLang="en-US" sz="2400" dirty="0" smtClean="0"/>
              <a:t>「無線アクセスポイント接続範囲」</a:t>
            </a:r>
            <a:r>
              <a:rPr kumimoji="1" lang="ja-JP" altLang="en-US" sz="2400" dirty="0" smtClean="0"/>
              <a:t>をモデル化</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783164" y="1760008"/>
                <a:ext cx="6781801" cy="400110"/>
              </a:xfrm>
              <a:prstGeom prst="rect">
                <a:avLst/>
              </a:prstGeom>
              <a:noFill/>
            </p:spPr>
            <p:txBody>
              <a:bodyPr wrap="square" rtlCol="0">
                <a:spAutoFit/>
              </a:bodyPr>
              <a:lstStyle/>
              <a:p>
                <a:r>
                  <a:rPr lang="ja-JP" altLang="ja-JP" sz="2000" dirty="0"/>
                  <a:t>ルータ位置とアクセス可能距離をそれぞれ</a:t>
                </a:r>
                <a14:m>
                  <m:oMath xmlns:m="http://schemas.openxmlformats.org/officeDocument/2006/math">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e>
                    </m:d>
                    <m:r>
                      <a:rPr lang="en-US" altLang="ja-JP" sz="2000" i="1">
                        <a:latin typeface="Cambria Math" panose="02040503050406030204" pitchFamily="18" charset="0"/>
                      </a:rPr>
                      <m:t>,</m:t>
                    </m:r>
                    <m:r>
                      <a:rPr lang="en-US" altLang="ja-JP" sz="2000" i="1">
                        <a:latin typeface="Cambria Math" panose="02040503050406030204" pitchFamily="18" charset="0"/>
                      </a:rPr>
                      <m:t>𝑟</m:t>
                    </m:r>
                  </m:oMath>
                </a14:m>
                <a:r>
                  <a:rPr kumimoji="1" lang="ja-JP" altLang="en-US" sz="2000" dirty="0" smtClean="0"/>
                  <a:t>として</a:t>
                </a:r>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83164" y="1760008"/>
                <a:ext cx="6781801" cy="400110"/>
              </a:xfrm>
              <a:prstGeom prst="rect">
                <a:avLst/>
              </a:prstGeom>
              <a:blipFill rotWithShape="0">
                <a:blip r:embed="rId2"/>
                <a:stretch>
                  <a:fillRect l="-898"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031779" y="2160118"/>
                <a:ext cx="4284570"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smtClean="0">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𝐴</m:t>
                                  </m:r>
                                  <m:r>
                                    <m:rPr>
                                      <m:sty m:val="p"/>
                                    </m:rPr>
                                    <a:rPr lang="en-US" altLang="ja-JP" i="1">
                                      <a:latin typeface="Cambria Math" panose="02040503050406030204" pitchFamily="18" charset="0"/>
                                    </a:rPr>
                                    <m:t>RT</m:t>
                                  </m:r>
                                </m:e>
                                <m:sub>
                                  <m:r>
                                    <a:rPr lang="ja-JP" altLang="en-US" i="1">
                                      <a:latin typeface="Cambria Math" panose="02040503050406030204" pitchFamily="18" charset="0"/>
                                    </a:rPr>
                                    <m:t>𝑛</m:t>
                                  </m:r>
                                </m:sub>
                              </m:sSub>
                            </m:e>
                          </m:d>
                        </m:e>
                        <m:sub>
                          <m:r>
                            <a:rPr lang="ja-JP" altLang="en-US" i="1">
                              <a:latin typeface="Cambria Math" panose="02040503050406030204" pitchFamily="18" charset="0"/>
                            </a:rPr>
                            <m:t>𝑖𝑗</m:t>
                          </m:r>
                        </m:sub>
                      </m:sSub>
                      <m:r>
                        <a:rPr lang="ja-JP" altLang="en-US" i="0">
                          <a:latin typeface="Cambria Math" panose="02040503050406030204" pitchFamily="18" charset="0"/>
                        </a:rPr>
                        <m:t>=</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𝑖</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𝑎𝑛𝑑</m:t>
                              </m:r>
                            </m:e>
                            <m:e>
                              <m:r>
                                <a:rPr lang="ja-JP" altLang="en-US" i="0">
                                  <a:latin typeface="Cambria Math" panose="02040503050406030204" pitchFamily="18" charset="0"/>
                                </a:rPr>
                                <m:t>&amp;</m:t>
                              </m:r>
                              <m:r>
                                <a:rPr lang="en-US" altLang="ja-JP" b="0" i="1" smtClean="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𝑗</m:t>
                              </m:r>
                              <m:r>
                                <a:rPr lang="ja-JP" altLang="en-US" i="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𝑜𝑡h𝑒𝑟𝑤𝑖𝑠𝑒</m:t>
                              </m:r>
                              <m:r>
                                <a:rPr lang="ja-JP" altLang="en-US" i="0">
                                  <a:latin typeface="Cambria Math" panose="02040503050406030204" pitchFamily="18" charset="0"/>
                                </a:rPr>
                                <m:t>               </m:t>
                              </m:r>
                            </m:e>
                          </m:eqArr>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031779" y="2160118"/>
                <a:ext cx="4284570" cy="976614"/>
              </a:xfrm>
              <a:prstGeom prst="rect">
                <a:avLst/>
              </a:prstGeom>
              <a:blipFill rotWithShape="0">
                <a:blip r:embed="rId3"/>
                <a:stretch>
                  <a:fillRect/>
                </a:stretch>
              </a:blipFill>
            </p:spPr>
            <p:txBody>
              <a:bodyPr/>
              <a:lstStyle/>
              <a:p>
                <a:r>
                  <a:rPr lang="ja-JP" altLang="en-US">
                    <a:noFill/>
                  </a:rPr>
                  <a:t> </a:t>
                </a:r>
              </a:p>
            </p:txBody>
          </p:sp>
        </mc:Fallback>
      </mc:AlternateContent>
      <p:graphicFrame>
        <p:nvGraphicFramePr>
          <p:cNvPr id="6" name="表 5"/>
          <p:cNvGraphicFramePr>
            <a:graphicFrameLocks noGrp="1"/>
          </p:cNvGraphicFramePr>
          <p:nvPr>
            <p:extLst>
              <p:ext uri="{D42A27DB-BD31-4B8C-83A1-F6EECF244321}">
                <p14:modId xmlns:p14="http://schemas.microsoft.com/office/powerpoint/2010/main" val="3287755305"/>
              </p:ext>
            </p:extLst>
          </p:nvPr>
        </p:nvGraphicFramePr>
        <p:xfrm>
          <a:off x="2031779" y="4220030"/>
          <a:ext cx="1970560" cy="1554480"/>
        </p:xfrm>
        <a:graphic>
          <a:graphicData uri="http://schemas.openxmlformats.org/drawingml/2006/table">
            <a:tbl>
              <a:tblPr firstRow="1" bandRow="1">
                <a:tableStyleId>{5940675A-B579-460E-94D1-54222C63F5DA}</a:tableStyleId>
              </a:tblPr>
              <a:tblGrid>
                <a:gridCol w="492640">
                  <a:extLst>
                    <a:ext uri="{9D8B030D-6E8A-4147-A177-3AD203B41FA5}">
                      <a16:colId xmlns:a16="http://schemas.microsoft.com/office/drawing/2014/main" val="20000"/>
                    </a:ext>
                  </a:extLst>
                </a:gridCol>
                <a:gridCol w="492640">
                  <a:extLst>
                    <a:ext uri="{9D8B030D-6E8A-4147-A177-3AD203B41FA5}">
                      <a16:colId xmlns:a16="http://schemas.microsoft.com/office/drawing/2014/main" val="20001"/>
                    </a:ext>
                  </a:extLst>
                </a:gridCol>
                <a:gridCol w="492640">
                  <a:extLst>
                    <a:ext uri="{9D8B030D-6E8A-4147-A177-3AD203B41FA5}">
                      <a16:colId xmlns:a16="http://schemas.microsoft.com/office/drawing/2014/main" val="20002"/>
                    </a:ext>
                  </a:extLst>
                </a:gridCol>
                <a:gridCol w="492640">
                  <a:extLst>
                    <a:ext uri="{9D8B030D-6E8A-4147-A177-3AD203B41FA5}">
                      <a16:colId xmlns:a16="http://schemas.microsoft.com/office/drawing/2014/main" val="20003"/>
                    </a:ext>
                  </a:extLst>
                </a:gridCol>
              </a:tblGrid>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dirty="0"/>
                    </a:p>
                  </a:txBody>
                  <a:tcPr marL="96236" marR="96236" marT="48118" marB="48118"/>
                </a:tc>
                <a:extLst>
                  <a:ext uri="{0D108BD9-81ED-4DB2-BD59-A6C34878D82A}">
                    <a16:rowId xmlns:a16="http://schemas.microsoft.com/office/drawing/2014/main" val="10000"/>
                  </a:ext>
                </a:extLst>
              </a:tr>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solidFill>
                      <a:schemeClr val="accent2"/>
                    </a:solidFill>
                  </a:tcP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dirty="0"/>
                    </a:p>
                  </a:txBody>
                  <a:tcPr marL="96236" marR="96236" marT="48118" marB="48118"/>
                </a:tc>
                <a:extLst>
                  <a:ext uri="{0D108BD9-81ED-4DB2-BD59-A6C34878D82A}">
                    <a16:rowId xmlns:a16="http://schemas.microsoft.com/office/drawing/2014/main" val="10001"/>
                  </a:ext>
                </a:extLst>
              </a:tr>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a:p>
                  </a:txBody>
                  <a:tcPr marL="96236" marR="96236" marT="48118" marB="48118"/>
                </a:tc>
                <a:extLst>
                  <a:ext uri="{0D108BD9-81ED-4DB2-BD59-A6C34878D82A}">
                    <a16:rowId xmlns:a16="http://schemas.microsoft.com/office/drawing/2014/main" val="10002"/>
                  </a:ext>
                </a:extLst>
              </a:tr>
              <a:tr h="388620">
                <a:tc>
                  <a:txBody>
                    <a:bodyPr/>
                    <a:lstStyle/>
                    <a:p>
                      <a:endParaRPr kumimoji="1" lang="ja-JP" altLang="en-US" sz="1900"/>
                    </a:p>
                  </a:txBody>
                  <a:tcPr marL="96236" marR="96236" marT="48118" marB="48118"/>
                </a:tc>
                <a:tc>
                  <a:txBody>
                    <a:bodyPr/>
                    <a:lstStyle/>
                    <a:p>
                      <a:endParaRPr kumimoji="1" lang="ja-JP" altLang="en-US" sz="1900"/>
                    </a:p>
                  </a:txBody>
                  <a:tcPr marL="96236" marR="96236" marT="48118" marB="48118"/>
                </a:tc>
                <a:tc>
                  <a:txBody>
                    <a:bodyPr/>
                    <a:lstStyle/>
                    <a:p>
                      <a:endParaRPr kumimoji="1" lang="ja-JP" altLang="en-US" sz="1900"/>
                    </a:p>
                  </a:txBody>
                  <a:tcPr marL="96236" marR="96236" marT="48118" marB="48118"/>
                </a:tc>
                <a:tc>
                  <a:txBody>
                    <a:bodyPr/>
                    <a:lstStyle/>
                    <a:p>
                      <a:endParaRPr kumimoji="1" lang="ja-JP" altLang="en-US" sz="1900" dirty="0"/>
                    </a:p>
                  </a:txBody>
                  <a:tcPr marL="96236" marR="96236" marT="48118" marB="48118"/>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テキスト ボックス 6"/>
              <p:cNvSpPr txBox="1"/>
              <p:nvPr/>
            </p:nvSpPr>
            <p:spPr>
              <a:xfrm>
                <a:off x="885824" y="3734239"/>
                <a:ext cx="2324103" cy="400110"/>
              </a:xfrm>
              <a:prstGeom prst="rect">
                <a:avLst/>
              </a:prstGeom>
              <a:noFill/>
            </p:spPr>
            <p:txBody>
              <a:bodyPr wrap="square" rtlCol="0">
                <a:spAutoFit/>
              </a:bodyPr>
              <a:lstStyle/>
              <a:p>
                <a:r>
                  <a:rPr lang="ja-JP" altLang="en-US" sz="2000" dirty="0" smtClean="0"/>
                  <a:t>例</a:t>
                </a:r>
                <a14:m>
                  <m:oMath xmlns:m="http://schemas.openxmlformats.org/officeDocument/2006/math">
                    <m:r>
                      <a:rPr lang="ja-JP" altLang="en-US" sz="2000" dirty="0">
                        <a:latin typeface="Cambria Math" panose="02040503050406030204" pitchFamily="18" charset="0"/>
                      </a:rPr>
                      <m:t>：</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2</m:t>
                        </m:r>
                        <m:r>
                          <a:rPr lang="en-US" altLang="ja-JP" sz="2000" i="1">
                            <a:latin typeface="Cambria Math" panose="02040503050406030204" pitchFamily="18" charset="0"/>
                          </a:rPr>
                          <m:t>,</m:t>
                        </m:r>
                        <m:r>
                          <a:rPr lang="en-US" altLang="ja-JP" sz="2000" b="0" i="1" smtClean="0">
                            <a:latin typeface="Cambria Math" panose="02040503050406030204" pitchFamily="18" charset="0"/>
                          </a:rPr>
                          <m:t>2</m:t>
                        </m:r>
                      </m:e>
                    </m:d>
                    <m:r>
                      <a:rPr lang="en-US" altLang="ja-JP" sz="2000" i="1">
                        <a:latin typeface="Cambria Math" panose="02040503050406030204" pitchFamily="18" charset="0"/>
                      </a:rPr>
                      <m:t>,</m:t>
                    </m:r>
                  </m:oMath>
                </a14:m>
                <a:r>
                  <a:rPr kumimoji="1" lang="en-US" altLang="ja-JP" sz="2000" dirty="0" smtClean="0"/>
                  <a:t>1</a:t>
                </a:r>
                <a:r>
                  <a:rPr kumimoji="1" lang="ja-JP" altLang="en-US" sz="2000" dirty="0" smtClean="0"/>
                  <a:t>として</a:t>
                </a:r>
                <a:endParaRPr kumimoji="1" lang="ja-JP" altLang="en-US" sz="20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885824" y="3734239"/>
                <a:ext cx="2324103" cy="400110"/>
              </a:xfrm>
              <a:prstGeom prst="rect">
                <a:avLst/>
              </a:prstGeom>
              <a:blipFill rotWithShape="0">
                <a:blip r:embed="rId4"/>
                <a:stretch>
                  <a:fillRect l="-2618" t="-9231" b="-292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1367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
        <p:nvSpPr>
          <p:cNvPr id="17"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23828704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正方形/長方形 4"/>
          <p:cNvSpPr/>
          <p:nvPr/>
        </p:nvSpPr>
        <p:spPr>
          <a:xfrm>
            <a:off x="1211498" y="3381792"/>
            <a:ext cx="6599002" cy="2862322"/>
          </a:xfrm>
          <a:prstGeom prst="rect">
            <a:avLst/>
          </a:prstGeom>
        </p:spPr>
        <p:txBody>
          <a:bodyPr wrap="square">
            <a:spAutoFit/>
          </a:bodyPr>
          <a:lstStyle/>
          <a:p>
            <a:pPr marL="533400" algn="just">
              <a:spcAft>
                <a:spcPts val="0"/>
              </a:spcAft>
            </a:pP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分割したデータが入っている．例えば</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 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{1,0,0,1,0,0,1,</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回繰り返されるデータを格納している．このように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個の要素の合計が</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となりつつ，数字が偏らないように格納されている．</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になるまで次の処理を繰り返すことで</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分割した数が格納される</a:t>
            </a:r>
            <a:r>
              <a:rPr lang="ja-JP" altLang="ja-JP" kern="100" dirty="0" smtClean="0">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kern="100" dirty="0" smtClean="0">
              <a:latin typeface="Times New Roman" panose="02020603050405020304" pitchFamily="18" charset="0"/>
              <a:ea typeface="ＭＳ 明朝" panose="02020609040205080304" pitchFamily="17" charset="-128"/>
              <a:cs typeface="Times New Roman" panose="02020603050405020304" pitchFamily="18" charset="0"/>
            </a:endParaRPr>
          </a:p>
          <a:p>
            <a:pPr marL="533400" algn="just">
              <a:spcAft>
                <a:spcPts val="0"/>
              </a:spcAft>
            </a:pP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より小さい中で，最も大きい</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を選ぶ．選ばれた</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を仮に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とする．</a:t>
            </a: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から</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を引き，</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を足し合わせる．</a:t>
            </a:r>
            <a:endParaRPr lang="ja-JP" altLang="ja-JP"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graphicFrame>
        <p:nvGraphicFramePr>
          <p:cNvPr id="6" name="表 5"/>
          <p:cNvGraphicFramePr>
            <a:graphicFrameLocks noGrp="1"/>
          </p:cNvGraphicFramePr>
          <p:nvPr>
            <p:extLst>
              <p:ext uri="{D42A27DB-BD31-4B8C-83A1-F6EECF244321}">
                <p14:modId xmlns:p14="http://schemas.microsoft.com/office/powerpoint/2010/main" val="1309606877"/>
              </p:ext>
            </p:extLst>
          </p:nvPr>
        </p:nvGraphicFramePr>
        <p:xfrm>
          <a:off x="1737676" y="1067040"/>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val="20000"/>
                    </a:ext>
                  </a:extLst>
                </a:gridCol>
                <a:gridCol w="4171001">
                  <a:extLst>
                    <a:ext uri="{9D8B030D-6E8A-4147-A177-3AD203B41FA5}">
                      <a16:colId xmlns:a16="http://schemas.microsoft.com/office/drawing/2014/main"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err="1">
                          <a:effectLst/>
                        </a:rPr>
                        <a:t>vals</a:t>
                      </a:r>
                      <a:r>
                        <a:rPr lang="en-US" sz="1800" kern="100" dirty="0">
                          <a:effectLst/>
                        </a:rPr>
                        <a:t>[12][60]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752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400" y="1163638"/>
            <a:ext cx="3803650" cy="7559675"/>
          </a:xfrm>
          <a:prstGeom prst="rect">
            <a:avLst/>
          </a:prstGeom>
          <a:noFill/>
          <a:ln>
            <a:noFill/>
          </a:ln>
        </p:spPr>
      </p:pic>
    </p:spTree>
    <p:extLst>
      <p:ext uri="{BB962C8B-B14F-4D97-AF65-F5344CB8AC3E}">
        <p14:creationId xmlns:p14="http://schemas.microsoft.com/office/powerpoint/2010/main" val="34097110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150" y="-1665287"/>
            <a:ext cx="3803650" cy="7559675"/>
          </a:xfrm>
          <a:prstGeom prst="rect">
            <a:avLst/>
          </a:prstGeom>
          <a:noFill/>
          <a:ln>
            <a:noFill/>
          </a:ln>
        </p:spPr>
      </p:pic>
    </p:spTree>
    <p:extLst>
      <p:ext uri="{BB962C8B-B14F-4D97-AF65-F5344CB8AC3E}">
        <p14:creationId xmlns:p14="http://schemas.microsoft.com/office/powerpoint/2010/main" val="3034847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454887" y="1042088"/>
            <a:ext cx="1820634" cy="400110"/>
          </a:xfrm>
          <a:prstGeom prst="rect">
            <a:avLst/>
          </a:prstGeom>
          <a:noFill/>
        </p:spPr>
        <p:txBody>
          <a:bodyPr wrap="square" rtlCol="0">
            <a:spAutoFit/>
          </a:bodyPr>
          <a:lstStyle/>
          <a:p>
            <a:r>
              <a:rPr kumimoji="1" lang="ja-JP" altLang="en-US" sz="2000" dirty="0" smtClean="0"/>
              <a:t>広域に及ぶ</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828632" y="1044645"/>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
        <p:nvSpPr>
          <p:cNvPr id="37" name="テキスト ボックス 36"/>
          <p:cNvSpPr txBox="1"/>
          <p:nvPr/>
        </p:nvSpPr>
        <p:spPr>
          <a:xfrm>
            <a:off x="2454887" y="1042088"/>
            <a:ext cx="1820634" cy="400110"/>
          </a:xfrm>
          <a:prstGeom prst="rect">
            <a:avLst/>
          </a:prstGeom>
          <a:noFill/>
        </p:spPr>
        <p:txBody>
          <a:bodyPr wrap="square" rtlCol="0">
            <a:spAutoFit/>
          </a:bodyPr>
          <a:lstStyle/>
          <a:p>
            <a:r>
              <a:rPr kumimoji="1" lang="ja-JP" altLang="en-US" sz="2000" dirty="0" smtClean="0"/>
              <a:t>広域に及ぶ</a:t>
            </a:r>
            <a:r>
              <a:rPr kumimoji="1" lang="en-US" altLang="ja-JP" sz="2000" dirty="0" err="1" smtClean="0"/>
              <a:t>IoT</a:t>
            </a:r>
            <a:endParaRPr kumimoji="1" lang="ja-JP" altLang="en-US" sz="2000" dirty="0"/>
          </a:p>
        </p:txBody>
      </p:sp>
      <p:sp>
        <p:nvSpPr>
          <p:cNvPr id="38" name="テキスト ボックス 37"/>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9" name="テキスト ボックス 38"/>
          <p:cNvSpPr txBox="1"/>
          <p:nvPr/>
        </p:nvSpPr>
        <p:spPr>
          <a:xfrm>
            <a:off x="4828632" y="1044645"/>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2611810" y="4583555"/>
            <a:ext cx="6437702" cy="1718979"/>
            <a:chOff x="4441971" y="4711950"/>
            <a:chExt cx="3543230" cy="1718979"/>
          </a:xfrm>
        </p:grpSpPr>
        <p:sp>
          <p:nvSpPr>
            <p:cNvPr id="39" name="円/楕円 18"/>
            <p:cNvSpPr/>
            <p:nvPr/>
          </p:nvSpPr>
          <p:spPr>
            <a:xfrm>
              <a:off x="4441971" y="4711950"/>
              <a:ext cx="3542435" cy="1718979"/>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482539" y="4949339"/>
              <a:ext cx="3502662" cy="1200329"/>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lang="en-US" altLang="ja-JP" sz="2400" dirty="0" smtClean="0"/>
            </a:p>
            <a:p>
              <a:pPr algn="ctr"/>
              <a:r>
                <a:rPr kumimoji="1" lang="ja-JP" altLang="en-US" sz="2400" dirty="0" smtClean="0"/>
                <a:t>多くの人が共有できる指標が欲しい！</a:t>
              </a:r>
              <a:endParaRPr kumimoji="1" lang="ja-JP" altLang="en-US" sz="2400" dirty="0"/>
            </a:p>
          </p:txBody>
        </p:sp>
      </p:grpSp>
      <p:sp>
        <p:nvSpPr>
          <p:cNvPr id="37" name="テキスト ボックス 36"/>
          <p:cNvSpPr txBox="1"/>
          <p:nvPr/>
        </p:nvSpPr>
        <p:spPr>
          <a:xfrm>
            <a:off x="2454887" y="1042088"/>
            <a:ext cx="1820634" cy="400110"/>
          </a:xfrm>
          <a:prstGeom prst="rect">
            <a:avLst/>
          </a:prstGeom>
          <a:noFill/>
        </p:spPr>
        <p:txBody>
          <a:bodyPr wrap="square" rtlCol="0">
            <a:spAutoFit/>
          </a:bodyPr>
          <a:lstStyle/>
          <a:p>
            <a:r>
              <a:rPr kumimoji="1" lang="ja-JP" altLang="en-US" sz="2000" dirty="0" smtClean="0"/>
              <a:t>広域に及ぶ</a:t>
            </a:r>
            <a:r>
              <a:rPr kumimoji="1" lang="en-US" altLang="ja-JP" sz="2000" dirty="0" err="1" smtClean="0"/>
              <a:t>IoT</a:t>
            </a:r>
            <a:endParaRPr kumimoji="1" lang="ja-JP" altLang="en-US" sz="2000" dirty="0"/>
          </a:p>
        </p:txBody>
      </p:sp>
      <p:sp>
        <p:nvSpPr>
          <p:cNvPr id="41" name="テキスト ボックス 40"/>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42" name="テキスト ボックス 41"/>
          <p:cNvSpPr txBox="1"/>
          <p:nvPr/>
        </p:nvSpPr>
        <p:spPr>
          <a:xfrm>
            <a:off x="4828632" y="1044645"/>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133768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3440</TotalTime>
  <Words>2207</Words>
  <Application>Microsoft Office PowerPoint</Application>
  <PresentationFormat>画面に合わせる (4:3)</PresentationFormat>
  <Paragraphs>558</Paragraphs>
  <Slides>58</Slides>
  <Notes>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58</vt:i4>
      </vt:variant>
    </vt:vector>
  </HeadingPairs>
  <TitlesOfParts>
    <vt:vector size="72"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Century</vt:lpstr>
      <vt:lpstr>Times New Roman</vt:lpstr>
      <vt:lpstr>Wingdings</vt:lpstr>
      <vt:lpstr>Office テーマ</vt:lpstr>
      <vt:lpstr>地産地消型ネットワークシミュレータを用いた広域センサによる追跡サービスのプライバシ保護能力定量評価</vt:lpstr>
      <vt:lpstr>目次</vt:lpstr>
      <vt:lpstr>研究背景</vt:lpstr>
      <vt:lpstr>研究背景</vt:lpstr>
      <vt:lpstr>研究背景</vt:lpstr>
      <vt:lpstr>研究背景</vt:lpstr>
      <vt:lpstr>研究背景</vt:lpstr>
      <vt:lpstr>研究背景</vt:lpstr>
      <vt:lpstr>既存研究</vt:lpstr>
      <vt:lpstr>既存研究</vt:lpstr>
      <vt:lpstr>既存研究</vt:lpstr>
      <vt:lpstr>既存研究</vt:lpstr>
      <vt:lpstr>研究動機</vt:lpstr>
      <vt:lpstr>研究動機</vt:lpstr>
      <vt:lpstr>研究動機</vt:lpstr>
      <vt:lpstr>これまでの研究，数理モデル</vt:lpstr>
      <vt:lpstr>数理モデル提案</vt:lpstr>
      <vt:lpstr>数理モデル提案</vt:lpstr>
      <vt:lpstr>数理モデル提案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シミュレーション結果</vt:lpstr>
      <vt:lpstr>考察</vt:lpstr>
      <vt:lpstr>考察</vt:lpstr>
      <vt:lpstr>まとめ</vt:lpstr>
      <vt:lpstr>PowerPoint プレゼンテーション</vt:lpstr>
      <vt:lpstr>PowerPoint プレゼンテーション</vt:lpstr>
      <vt:lpstr>あらまし</vt:lpstr>
      <vt:lpstr>あらまし</vt:lpstr>
      <vt:lpstr>新数理モデル</vt:lpstr>
      <vt:lpstr>数理モデル提案</vt:lpstr>
      <vt:lpstr>数理モデル提案</vt:lpstr>
      <vt:lpstr>数理モデル提案</vt:lpstr>
      <vt:lpstr>数理モデル提案</vt:lpstr>
      <vt:lpstr>数理モデル提案</vt:lpstr>
      <vt:lpstr>数理モデル提案</vt:lpstr>
      <vt:lpstr>シミュレーション設計</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対象者の人数</vt:lpstr>
      <vt:lpstr>PowerPoint プレゼンテーション</vt:lpstr>
      <vt:lpstr>考察</vt:lpstr>
      <vt:lpstr>PowerPoint プレゼンテーション</vt:lpstr>
      <vt:lpstr>センサ6，7，8のin/out定義</vt:lpstr>
      <vt:lpstr>オープンIoTについて</vt:lpstr>
      <vt:lpstr>シミュレーション設計</vt:lpstr>
      <vt:lpstr>シミュレーション設計</vt:lpstr>
      <vt:lpstr>シミュレーション設計</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281</cp:revision>
  <dcterms:created xsi:type="dcterms:W3CDTF">2018-06-05T10:45:52Z</dcterms:created>
  <dcterms:modified xsi:type="dcterms:W3CDTF">2019-03-04T09:55:53Z</dcterms:modified>
</cp:coreProperties>
</file>